
<file path=[Content_Types].xml><?xml version="1.0" encoding="utf-8"?>
<Types xmlns="http://schemas.openxmlformats.org/package/2006/content-types">
  <Override PartName="/ppt/slideLayouts/slideLayout4.xml" ContentType="application/vnd.openxmlformats-officedocument.presentationml.slideLayout+xml"/>
  <Override PartName="/ppt/slideLayouts/slideLayout67.xml" ContentType="application/vnd.openxmlformats-officedocument.presentationml.slideLayout+xml"/>
  <Override PartName="/ppt/slideLayouts/slideLayout105.xml" ContentType="application/vnd.openxmlformats-officedocument.presentationml.slideLayout+xml"/>
  <Override PartName="/ppt/notesSlides/notesSlide16.xml" ContentType="application/vnd.openxmlformats-officedocument.presentationml.notesSlide+xml"/>
  <Override PartName="/ppt/slides/slide18.xml" ContentType="application/vnd.openxmlformats-officedocument.presentationml.slide+xml"/>
  <Override PartName="/ppt/slideLayouts/slideLayout77.xml" ContentType="application/vnd.openxmlformats-officedocument.presentationml.slideLayout+xml"/>
  <Override PartName="/ppt/slideLayouts/slideLayout115.xml" ContentType="application/vnd.openxmlformats-officedocument.presentationml.slideLayout+xml"/>
  <Override PartName="/ppt/slides/slide28.xml" ContentType="application/vnd.openxmlformats-officedocument.presentationml.slide+xml"/>
  <Override PartName="/ppt/slideLayouts/slideLayout87.xml" ContentType="application/vnd.openxmlformats-officedocument.presentationml.slideLayout+xml"/>
  <Override PartName="/ppt/slides/slide9.xml" ContentType="application/vnd.openxmlformats-officedocument.presentationml.slide+xml"/>
  <Override PartName="/ppt/slideLayouts/slideLayout96.xml" ContentType="application/vnd.openxmlformats-officedocument.presentationml.slideLayout+xml"/>
  <Override PartName="/ppt/slideMasters/slideMaster7.xml" ContentType="application/vnd.openxmlformats-officedocument.presentationml.slideMaster+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theme/theme1.xml" ContentType="application/vnd.openxmlformats-officedocument.theme+xml"/>
  <Override PartName="/ppt/slideLayouts/slideLayout24.xml" ContentType="application/vnd.openxmlformats-officedocument.presentationml.slideLayout+xml"/>
  <Override PartName="/ppt/notesSlides/notesSlide2.xml" ContentType="application/vnd.openxmlformats-officedocument.presentationml.notesSlide+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3.xml" ContentType="application/vnd.openxmlformats-officedocument.presentationml.slideLayout+xml"/>
  <Override PartName="/ppt/slideLayouts/slideLayout100.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theme/theme7.xml" ContentType="application/vnd.openxmlformats-officedocument.theme+xml"/>
  <Override PartName="/ppt/notesSlides/notesSlide11.xml" ContentType="application/vnd.openxmlformats-officedocument.presentationml.notesSlide+xml"/>
  <Override PartName="/ppt/slides/slide13.xml" ContentType="application/vnd.openxmlformats-officedocument.presentationml.slide+xml"/>
  <Override PartName="/ppt/slideLayouts/slideLayout72.xml" ContentType="application/vnd.openxmlformats-officedocument.presentationml.slideLayout+xml"/>
  <Override PartName="/ppt/slideLayouts/slideLayout110.xml" ContentType="application/vnd.openxmlformats-officedocument.presentationml.slideLayout+xml"/>
  <Override PartName="/ppt/notesSlides/notesSlide21.xml" ContentType="application/vnd.openxmlformats-officedocument.presentationml.notesSlide+xml"/>
  <Override PartName="/ppt/slides/slide23.xml" ContentType="application/vnd.openxmlformats-officedocument.presentationml.slide+xml"/>
  <Override PartName="/ppt/slideLayouts/slideLayout49.xml" ContentType="application/vnd.openxmlformats-officedocument.presentationml.slideLayout+xml"/>
  <Override PartName="/ppt/slideLayouts/slideLayout82.xml" ContentType="application/vnd.openxmlformats-officedocument.presentationml.slideLayout+xml"/>
  <Override PartName="/ppt/slideLayouts/slideLayout120.xml" ContentType="application/vnd.openxmlformats-officedocument.presentationml.slideLayout+xml"/>
  <Override PartName="/ppt/slides/slide4.xml" ContentType="application/vnd.openxmlformats-officedocument.presentationml.slide+xml"/>
  <Override PartName="/ppt/slideLayouts/slideLayout59.xml" ContentType="application/vnd.openxmlformats-officedocument.presentationml.slideLayout+xml"/>
  <Override PartName="/ppt/slideLayouts/slideLayout5.xml" ContentType="application/vnd.openxmlformats-officedocument.presentationml.slideLayout+xml"/>
  <Override PartName="/ppt/slideLayouts/slideLayout91.xml" ContentType="application/vnd.openxmlformats-officedocument.presentationml.slideLayout+xml"/>
  <Override PartName="/ppt/slideMasters/slideMaster2.xml" ContentType="application/vnd.openxmlformats-officedocument.presentationml.slideMaster+xml"/>
  <Override PartName="/ppt/slideLayouts/slideLayout68.xml" ContentType="application/vnd.openxmlformats-officedocument.presentationml.slideLayout+xml"/>
  <Override PartName="/ppt/slideLayouts/slideLayout106.xml" ContentType="application/vnd.openxmlformats-officedocument.presentationml.slideLayout+xml"/>
  <Override PartName="/ppt/notesSlides/notesSlide17.xml" ContentType="application/vnd.openxmlformats-officedocument.presentationml.notesSlide+xml"/>
  <Override PartName="/ppt/slides/slide19.xml" ContentType="application/vnd.openxmlformats-officedocument.presentationml.slide+xml"/>
  <Override PartName="/ppt/slideLayouts/slideLayout78.xml" ContentType="application/vnd.openxmlformats-officedocument.presentationml.slideLayout+xml"/>
  <Override PartName="/ppt/slideLayouts/slideLayout116.xml" ContentType="application/vnd.openxmlformats-officedocument.presentationml.slideLayout+xml"/>
  <Override PartName="/ppt/slideLayouts/slideLayout10.xml" ContentType="application/vnd.openxmlformats-officedocument.presentationml.slideLayout+xml"/>
  <Override PartName="/ppt/slideLayouts/slideLayout125.xml" ContentType="application/vnd.openxmlformats-officedocument.presentationml.slideLayout+xml"/>
  <Override PartName="/ppt/slides/slide29.xml" ContentType="application/vnd.openxmlformats-officedocument.presentationml.slide+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slideMasters/slideMaster8.xml" ContentType="application/vnd.openxmlformats-officedocument.presentationml.slideMaster+xml"/>
  <Override PartName="/ppt/slideLayouts/slideLayout16.xml" ContentType="application/vnd.openxmlformats-officedocument.presentationml.slideLayout+xml"/>
  <Override PartName="/docProps/custom.xml" ContentType="application/vnd.openxmlformats-officedocument.custom-properties+xml"/>
  <Override PartName="/ppt/theme/theme2.xml" ContentType="application/vnd.openxmlformats-officedocument.theme+xml"/>
  <Override PartName="/ppt/slideLayouts/slideLayout25.xml" ContentType="application/vnd.openxmlformats-officedocument.presentationml.slideLayout+xml"/>
  <Override PartName="/ppt/notesSlides/notesSlide3.xml" ContentType="application/vnd.openxmlformats-officedocument.presentationml.notesSlide+xml"/>
  <Default Extension="emf" ContentType="image/x-emf"/>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4.xml" ContentType="application/vnd.openxmlformats-officedocument.presentationml.slideLayout+xml"/>
  <Override PartName="/ppt/slideLayouts/slideLayout101.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notesSlides/notesSlide8.xml" ContentType="application/vnd.openxmlformats-officedocument.presentationml.notesSlide+xml"/>
  <Override PartName="/ppt/notesSlides/notesSlide12.xml" ContentType="application/vnd.openxmlformats-officedocument.presentationml.notesSlide+xml"/>
  <Override PartName="/ppt/slides/slide14.xml" ContentType="application/vnd.openxmlformats-officedocument.presentationml.slide+xml"/>
  <Override PartName="/ppt/slideLayouts/slideLayout73.xml" ContentType="application/vnd.openxmlformats-officedocument.presentationml.slideLayout+xml"/>
  <Override PartName="/ppt/slideLayouts/slideLayout111.xml" ContentType="application/vnd.openxmlformats-officedocument.presentationml.slideLayout+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slideLayouts/slideLayout83.xml" ContentType="application/vnd.openxmlformats-officedocument.presentationml.slideLayout+xml"/>
  <Override PartName="/ppt/slideLayouts/slideLayout121.xml" ContentType="application/vnd.openxmlformats-officedocument.presentationml.slideLayout+xml"/>
  <Default Extension="xml" ContentType="application/xml"/>
  <Override PartName="/ppt/slides/slide5.xml" ContentType="application/vnd.openxmlformats-officedocument.presentationml.slide+xml"/>
  <Override PartName="/ppt/slideLayouts/slideLayout92.xml" ContentType="application/vnd.openxmlformats-officedocument.presentationml.slideLayout+xml"/>
  <Override PartName="/ppt/slideLayouts/slideLayout6.xml" ContentType="application/vnd.openxmlformats-officedocument.presentationml.slideLayout+xml"/>
  <Override PartName="/ppt/slideMasters/slideMaster3.xml" ContentType="application/vnd.openxmlformats-officedocument.presentationml.slideMaster+xml"/>
  <Override PartName="/ppt/tableStyles.xml" ContentType="application/vnd.openxmlformats-officedocument.presentationml.tableStyles+xml"/>
  <Override PartName="/ppt/slideLayouts/slideLayout69.xml" ContentType="application/vnd.openxmlformats-officedocument.presentationml.slideLayout+xml"/>
  <Override PartName="/ppt/slideLayouts/slideLayout107.xml" ContentType="application/vnd.openxmlformats-officedocument.presentationml.slideLayout+xml"/>
  <Override PartName="/ppt/notesSlides/notesSlide18.xml" ContentType="application/vnd.openxmlformats-officedocument.presentationml.notesSlide+xml"/>
  <Override PartName="/ppt/slideLayouts/slideLayout117.xml" ContentType="application/vnd.openxmlformats-officedocument.presentationml.slideLayout+xml"/>
  <Override PartName="/ppt/slideLayouts/slideLayout79.xml" ContentType="application/vnd.openxmlformats-officedocument.presentationml.slideLayout+xml"/>
  <Override PartName="/ppt/slideLayouts/slideLayout11.xml" ContentType="application/vnd.openxmlformats-officedocument.presentationml.slideLayout+xml"/>
  <Override PartName="/ppt/slideLayouts/slideLayout126.xml" ContentType="application/vnd.openxmlformats-officedocument.presentationml.slideLayout+xml"/>
  <Override PartName="/ppt/slideLayouts/slideLayout20.xml" ContentType="application/vnd.openxmlformats-officedocument.presentationml.slideLayout+xml"/>
  <Override PartName="/docProps/app.xml" ContentType="application/vnd.openxmlformats-officedocument.extended-properties+xml"/>
  <Override PartName="/ppt/slideLayouts/slideLayout98.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Override PartName="/ppt/slideLayouts/slideLayout17.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notesSlides/notesSlide4.xml" ContentType="application/vnd.openxmlformats-officedocument.presentationml.notesSlid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55.xml" ContentType="application/vnd.openxmlformats-officedocument.presentationml.slideLayout+xml"/>
  <Override PartName="/ppt/slideLayouts/slideLayout1.xml" ContentType="application/vnd.openxmlformats-officedocument.presentationml.slideLayout+xml"/>
  <Override PartName="/ppt/slideLayouts/slideLayout102.xml" ContentType="application/vnd.openxmlformats-officedocument.presentationml.slideLayout+xml"/>
  <Override PartName="/ppt/theme/theme9.xml" ContentType="application/vnd.openxmlformats-officedocument.theme+xml"/>
  <Default Extension="gif" ContentType="image/gif"/>
  <Override PartName="/ppt/notesSlides/notesSlide9.xml" ContentType="application/vnd.openxmlformats-officedocument.presentationml.notesSlide+xml"/>
  <Override PartName="/ppt/notesSlides/notesSlide13.xml" ContentType="application/vnd.openxmlformats-officedocument.presentationml.notesSlide+xml"/>
  <Override PartName="/ppt/slides/slide15.xml" ContentType="application/vnd.openxmlformats-officedocument.presentationml.slide+xml"/>
  <Override PartName="/ppt/slideLayouts/slideLayout74.xml" ContentType="application/vnd.openxmlformats-officedocument.presentationml.slideLayout+xml"/>
  <Override PartName="/ppt/slideLayouts/slideLayout112.xml" ContentType="application/vnd.openxmlformats-officedocument.presentationml.slideLayout+xml"/>
  <Override PartName="/ppt/notesSlides/notesSlide23.xml" ContentType="application/vnd.openxmlformats-officedocument.presentationml.notesSlide+xml"/>
  <Override PartName="/customXml/itemProps1.xml" ContentType="application/vnd.openxmlformats-officedocument.customXmlProperties+xml"/>
  <Override PartName="/ppt/slides/slide25.xml" ContentType="application/vnd.openxmlformats-officedocument.presentationml.slide+xml"/>
  <Override PartName="/ppt/slideLayouts/slideLayout84.xml" ContentType="application/vnd.openxmlformats-officedocument.presentationml.slideLayout+xml"/>
  <Override PartName="/ppt/slideLayouts/slideLayout122.xml" ContentType="application/vnd.openxmlformats-officedocument.presentationml.slideLayout+xml"/>
  <Default Extension="png" ContentType="image/png"/>
  <Override PartName="/ppt/slideLayouts/slideLayout93.xml" ContentType="application/vnd.openxmlformats-officedocument.presentationml.slideLayout+xml"/>
  <Override PartName="/ppt/slides/slide6.xml" ContentType="application/vnd.openxmlformats-officedocument.presentationml.slide+xml"/>
  <Override PartName="/ppt/slideLayouts/slideLayout7.xml" ContentType="application/vnd.openxmlformats-officedocument.presentationml.slideLayout+xml"/>
  <Override PartName="/ppt/slideMasters/slideMaster4.xml" ContentType="application/vnd.openxmlformats-officedocument.presentationml.slideMaster+xml"/>
  <Override PartName="/ppt/slideLayouts/slideLayout108.xml" ContentType="application/vnd.openxmlformats-officedocument.presentationml.slideLayout+xml"/>
  <Override PartName="/ppt/notesSlides/notesSlide19.xml" ContentType="application/vnd.openxmlformats-officedocument.presentationml.notesSlide+xml"/>
  <Override PartName="/ppt/slideLayouts/slideLayout118.xml" ContentType="application/vnd.openxmlformats-officedocument.presentationml.slideLayout+xml"/>
  <Override PartName="/ppt/slideLayouts/slideLayout12.xml" ContentType="application/vnd.openxmlformats-officedocument.presentationml.slideLayout+xml"/>
  <Override PartName="/ppt/slideLayouts/slideLayout89.xml" ContentType="application/vnd.openxmlformats-officedocument.presentationml.slideLayout+xml"/>
  <Override PartName="/ppt/slideLayouts/slideLayout21.xml" ContentType="application/vnd.openxmlformats-officedocument.presentationml.slideLayout+xml"/>
  <Override PartName="/ppt/slideLayouts/slideLayout99.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Layouts/slideLayout50.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27.xml" ContentType="application/vnd.openxmlformats-officedocument.presentationml.slideLayout+xml"/>
  <Override PartName="/ppt/notesSlides/notesSlide5.xml" ContentType="application/vnd.openxmlformats-officedocument.presentationml.notesSlide+xml"/>
  <Override PartName="/ppt/slides/slide10.xml" ContentType="application/vnd.openxmlformats-officedocument.presentationml.slide+xml"/>
  <Override PartName="/ppt/commentAuthors.xml" ContentType="application/vnd.openxmlformats-officedocument.presentationml.commentAuthors+xml"/>
  <Override PartName="/ppt/slideLayouts/slideLayout37.xml" ContentType="application/vnd.openxmlformats-officedocument.presentationml.slideLayout+xml"/>
  <Override PartName="/ppt/slides/slide20.xml" ContentType="application/vnd.openxmlformats-officedocument.presentationml.slide+xml"/>
  <Override PartName="/ppt/slideLayouts/slideLayout46.xml" ContentType="application/vnd.openxmlformats-officedocument.presentationml.slideLayout+xml"/>
  <Override PartName="/ppt/slides/slide1.xml" ContentType="application/vnd.openxmlformats-officedocument.presentationml.slide+xml"/>
  <Override PartName="/ppt/slideLayouts/slideLayout56.xml" ContentType="application/vnd.openxmlformats-officedocument.presentationml.slideLayout+xml"/>
  <Override PartName="/ppt/slideLayouts/slideLayout2.xml" ContentType="application/vnd.openxmlformats-officedocument.presentationml.slideLayout+xml"/>
  <Override PartName="/ppt/slideLayouts/slideLayout103.xml" ContentType="application/vnd.openxmlformats-officedocument.presentationml.slideLayout+xml"/>
  <Override PartName="/ppt/slideLayouts/slideLayout65.xml" ContentType="application/vnd.openxmlformats-officedocument.presentationml.slideLayout+xml"/>
  <Override PartName="/ppt/notesSlides/notesSlide14.xml" ContentType="application/vnd.openxmlformats-officedocument.presentationml.notesSlide+xml"/>
  <Override PartName="/ppt/slides/slide16.xml" ContentType="application/vnd.openxmlformats-officedocument.presentationml.slide+xml"/>
  <Override PartName="/ppt/slideLayouts/slideLayout75.xml" ContentType="application/vnd.openxmlformats-officedocument.presentationml.slideLayout+xml"/>
  <Override PartName="/ppt/viewProps.xml" ContentType="application/vnd.openxmlformats-officedocument.presentationml.viewProps+xml"/>
  <Override PartName="/ppt/slideLayouts/slideLayout113.xml" ContentType="application/vnd.openxmlformats-officedocument.presentationml.slideLayout+xml"/>
  <Override PartName="/customXml/itemProps2.xml" ContentType="application/vnd.openxmlformats-officedocument.customXmlProperties+xml"/>
  <Override PartName="/ppt/slides/slide26.xml" ContentType="application/vnd.openxmlformats-officedocument.presentationml.slide+xml"/>
  <Override PartName="/ppt/slideLayouts/slideLayout85.xml" ContentType="application/vnd.openxmlformats-officedocument.presentationml.slideLayout+xml"/>
  <Override PartName="/ppt/slideLayouts/slideLayout123.xml" ContentType="application/vnd.openxmlformats-officedocument.presentationml.slideLayout+xml"/>
  <Override PartName="/ppt/notesSlides/notesSlide24.xml" ContentType="application/vnd.openxmlformats-officedocument.presentationml.notesSlide+xml"/>
  <Default Extension="rels" ContentType="application/vnd.openxmlformats-package.relationships+xml"/>
  <Override PartName="/ppt/slides/slide7.xml" ContentType="application/vnd.openxmlformats-officedocument.presentationml.slide+xml"/>
  <Override PartName="/ppt/slideLayouts/slideLayout94.xml" ContentType="application/vnd.openxmlformats-officedocument.presentationml.slideLayout+xml"/>
  <Override PartName="/ppt/slideLayouts/slideLayout8.xml" ContentType="application/vnd.openxmlformats-officedocument.presentationml.slideLayout+xml"/>
  <Override PartName="/ppt/slideMasters/slideMaster5.xml" ContentType="application/vnd.openxmlformats-officedocument.presentationml.slideMaster+xml"/>
  <Override PartName="/ppt/slideLayouts/slideLayout109.xml" ContentType="application/vnd.openxmlformats-officedocument.presentationml.slideLayout+xml"/>
  <Override PartName="/ppt/slideLayouts/slideLayout119.xml" ContentType="application/vnd.openxmlformats-officedocument.presentationml.slideLayout+xml"/>
  <Override PartName="/ppt/slideLayouts/slideLayout13.xml" ContentType="application/vnd.openxmlformats-officedocument.presentationml.slideLayout+xml"/>
  <Override PartName="/ppt/presProps.xml" ContentType="application/vnd.openxmlformats-officedocument.presentationml.presProps+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1.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61.xml" ContentType="application/vnd.openxmlformats-officedocument.presentationml.slideLayout+xml"/>
  <Override PartName="/ppt/notesSlides/notesSlide6.xml" ContentType="application/vnd.openxmlformats-officedocument.presentationml.notesSlide+xml"/>
  <Override PartName="/ppt/slides/slide11.xml" ContentType="application/vnd.openxmlformats-officedocument.presentationml.slide+xml"/>
  <Override PartName="/ppt/slideLayouts/slideLayout70.xml" ContentType="application/vnd.openxmlformats-officedocument.presentationml.slideLayout+xml"/>
  <Override PartName="/ppt/slideLayouts/slideLayout38.xml" ContentType="application/vnd.openxmlformats-officedocument.presentationml.slideLayout+xml"/>
  <Override PartName="/ppt/notesSlides/notesSlide10.xml" ContentType="application/vnd.openxmlformats-officedocument.presentationml.notesSlide+xml"/>
  <Override PartName="/ppt/slides/slide21.xml" ContentType="application/vnd.openxmlformats-officedocument.presentationml.slide+xml"/>
  <Override PartName="/ppt/slideLayouts/slideLayout47.xml" ContentType="application/vnd.openxmlformats-officedocument.presentationml.slideLayout+xml"/>
  <Override PartName="/ppt/slideLayouts/slideLayout80.xml" ContentType="application/vnd.openxmlformats-officedocument.presentationml.slideLayout+xml"/>
  <Override PartName="/ppt/slides/slide30.xml" ContentType="application/vnd.openxmlformats-officedocument.presentationml.slide+xml"/>
  <Override PartName="/ppt/slides/slide2.xml" ContentType="application/vnd.openxmlformats-officedocument.presentationml.slide+xml"/>
  <Override PartName="/ppt/slideLayouts/slideLayout57.xml" ContentType="application/vnd.openxmlformats-officedocument.presentationml.slideLayout+xml"/>
  <Override PartName="/ppt/slideLayouts/slideLayout3.xml" ContentType="application/vnd.openxmlformats-officedocument.presentationml.slideLayout+xml"/>
  <Override PartName="/ppt/slideLayouts/slideLayout104.xml" ContentType="application/vnd.openxmlformats-officedocument.presentationml.slideLayout+xml"/>
  <Override PartName="/ppt/slideLayouts/slideLayout66.xml" ContentType="application/vnd.openxmlformats-officedocument.presentationml.slideLayout+xml"/>
  <Override PartName="/ppt/notesSlides/notesSlide15.xml" ContentType="application/vnd.openxmlformats-officedocument.presentationml.notesSlide+xml"/>
  <Override PartName="/ppt/slides/slide17.xml" ContentType="application/vnd.openxmlformats-officedocument.presentationml.slide+xml"/>
  <Override PartName="/ppt/slideLayouts/slideLayout76.xml" ContentType="application/vnd.openxmlformats-officedocument.presentationml.slideLayout+xml"/>
  <Override PartName="/ppt/slideLayouts/slideLayout114.xml" ContentType="application/vnd.openxmlformats-officedocument.presentationml.slideLayout+xml"/>
  <Override PartName="/customXml/itemProps3.xml" ContentType="application/vnd.openxmlformats-officedocument.customXmlProperties+xml"/>
  <Override PartName="/ppt/slides/slide27.xml" ContentType="application/vnd.openxmlformats-officedocument.presentationml.slide+xml"/>
  <Override PartName="/ppt/slideLayouts/slideLayout86.xml" ContentType="application/vnd.openxmlformats-officedocument.presentationml.slideLayout+xml"/>
  <Override PartName="/ppt/slideLayouts/slideLayout124.xml" ContentType="application/vnd.openxmlformats-officedocument.presentationml.slideLayout+xml"/>
  <Override PartName="/ppt/slides/slide8.xml" ContentType="application/vnd.openxmlformats-officedocument.presentationml.slide+xml"/>
  <Override PartName="/ppt/slideLayouts/slideLayout95.xml" ContentType="application/vnd.openxmlformats-officedocument.presentationml.slideLayout+xml"/>
  <Override PartName="/ppt/slideLayouts/slideLayout9.xml" ContentType="application/vnd.openxmlformats-officedocument.presentationml.slideLayout+xml"/>
  <Override PartName="/ppt/slideMasters/slideMaster6.xml" ContentType="application/vnd.openxmlformats-officedocument.presentationml.slideMaster+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notesSlides/notesSlide7.xml" ContentType="application/vnd.openxmlformats-officedocument.presentationml.notesSlide+xml"/>
  <Override PartName="/ppt/slides/slide12.xml" ContentType="application/vnd.openxmlformats-officedocument.presentationml.slide+xml"/>
  <Override PartName="/ppt/slideLayouts/slideLayout71.xml" ContentType="application/vnd.openxmlformats-officedocument.presentationml.slideLayout+xml"/>
  <Override PartName="/ppt/slideLayouts/slideLayout39.xml" ContentType="application/vnd.openxmlformats-officedocument.presentationml.slideLayout+xml"/>
  <Override PartName="/ppt/notesSlides/notesSlide20.xml" ContentType="application/vnd.openxmlformats-officedocument.presentationml.notesSlide+xml"/>
  <Override PartName="/ppt/slides/slide22.xml" ContentType="application/vnd.openxmlformats-officedocument.presentationml.slide+xml"/>
  <Override PartName="/ppt/slideLayouts/slideLayout48.xml" ContentType="application/vnd.openxmlformats-officedocument.presentationml.slideLayout+xml"/>
  <Override PartName="/ppt/slideLayouts/slideLayout81.xml" ContentType="application/vnd.openxmlformats-officedocument.presentationml.slideLayout+xml"/>
  <Override PartName="/ppt/slides/slide3.xml" ContentType="application/vnd.openxmlformats-officedocument.presentationml.slide+xml"/>
  <Override PartName="/ppt/slideLayouts/slideLayout90.xml" ContentType="application/vnd.openxmlformats-officedocument.presentationml.slideLayout+xml"/>
  <Override PartName="/ppt/slideLayouts/slideLayout58.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42"/>
  </p:notesMasterIdLst>
  <p:sldIdLst>
    <p:sldId id="256" r:id="rId12"/>
    <p:sldId id="556" r:id="rId13"/>
    <p:sldId id="609" r:id="rId14"/>
    <p:sldId id="610" r:id="rId15"/>
    <p:sldId id="685" r:id="rId16"/>
    <p:sldId id="689" r:id="rId17"/>
    <p:sldId id="611" r:id="rId18"/>
    <p:sldId id="612" r:id="rId19"/>
    <p:sldId id="613" r:id="rId20"/>
    <p:sldId id="660" r:id="rId21"/>
    <p:sldId id="661" r:id="rId22"/>
    <p:sldId id="619" r:id="rId23"/>
    <p:sldId id="676" r:id="rId24"/>
    <p:sldId id="640" r:id="rId25"/>
    <p:sldId id="641" r:id="rId26"/>
    <p:sldId id="642" r:id="rId27"/>
    <p:sldId id="643" r:id="rId28"/>
    <p:sldId id="629" r:id="rId29"/>
    <p:sldId id="630" r:id="rId30"/>
    <p:sldId id="652" r:id="rId31"/>
    <p:sldId id="631" r:id="rId32"/>
    <p:sldId id="624" r:id="rId33"/>
    <p:sldId id="620" r:id="rId34"/>
    <p:sldId id="621" r:id="rId35"/>
    <p:sldId id="686" r:id="rId36"/>
    <p:sldId id="687" r:id="rId37"/>
    <p:sldId id="688" r:id="rId38"/>
    <p:sldId id="644" r:id="rId39"/>
    <p:sldId id="495" r:id="rId40"/>
    <p:sldId id="454" r:id="rId4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p="http://schemas.openxmlformats.org/presentationml/2006/main" xmlns:r="http://schemas.openxmlformats.org/officeDocument/2006/relationships" xmlns:a="http://schemas.openxmlformats.org/drawingml/2006/main" xmlns="">
        <p14:section name="Introduction" id="{459D886A-321C-4BF7-A1C3-C9619CA0DC2C}">
          <p14:sldIdLst>
            <p14:sldId id="256"/>
            <p14:sldId id="556"/>
          </p14:sldIdLst>
        </p14:section>
        <p14:section name="Content" id="{31F9149E-C170-4E61-8C32-78FBFFDAEC9C}">
          <p14:sldIdLst>
            <p14:sldId id="609"/>
            <p14:sldId id="610"/>
            <p14:sldId id="685"/>
            <p14:sldId id="689"/>
            <p14:sldId id="611"/>
            <p14:sldId id="612"/>
            <p14:sldId id="613"/>
            <p14:sldId id="660"/>
            <p14:sldId id="661"/>
            <p14:sldId id="619"/>
            <p14:sldId id="676"/>
            <p14:sldId id="640"/>
            <p14:sldId id="641"/>
            <p14:sldId id="642"/>
            <p14:sldId id="643"/>
            <p14:sldId id="629"/>
            <p14:sldId id="630"/>
            <p14:sldId id="652"/>
            <p14:sldId id="631"/>
            <p14:sldId id="624"/>
            <p14:sldId id="620"/>
            <p14:sldId id="621"/>
            <p14:sldId id="686"/>
            <p14:sldId id="687"/>
            <p14:sldId id="688"/>
            <p14:sldId id="644"/>
          </p14:sldIdLst>
        </p14:section>
        <p14:section name="Exit" id="{26D33BE0-B19C-465D-8801-1598009CC099}">
          <p14:sldIdLst>
            <p14:sldId id="495"/>
            <p14:sldId id="454"/>
          </p14:sldIdLst>
        </p14:section>
      </p14:sectionLst>
    </p:ext>
    <p:ext uri="{EFAFB233-063F-42B5-8137-9DF3F51BA10A}">
      <p15:sldGuideLst xmlns="" xmlns:p15="http://schemas.microsoft.com/office/powerpoint/2012/main" xmlns:p="http://schemas.openxmlformats.org/presentationml/2006/main" xmlns:r="http://schemas.openxmlformats.org/officeDocument/2006/relationships" xmlns:a="http://schemas.openxmlformats.org/drawingml/2006/main"/>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1" name="Jonah Sterling" initials="JS" lastIdx="1" clrIdx="0">
    <p:extLst/>
  </p:cmAutho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p="http://schemas.openxmlformats.org/presentationml/2006/main" xmlns:r="http://schemas.openxmlformats.org/officeDocument/2006/relationships" xmlns:a="http://schemas.openxmlformats.org/drawingml/2006/main" xmlns="">
          <a:srgbClr val="FF0000"/>
        </p14:laserClr>
      </p:ext>
      <p:ext uri="{2FDB2607-1784-4EEB-B798-7EB5836EED8A}">
        <p14:showMediaCtrls xmlns:p14="http://schemas.microsoft.com/office/powerpoint/2010/main" xmlns:p="http://schemas.openxmlformats.org/presentationml/2006/main" xmlns:r="http://schemas.openxmlformats.org/officeDocument/2006/relationships" xmlns:a="http://schemas.openxmlformats.org/drawingml/2006/main" xmlns=""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 uri="{FD5EFAAD-0ECE-453E-9831-46B23BE46B34}">
      <p15:chartTrackingRefBased xmlns="" xmlns:p15="http://schemas.microsoft.com/office/powerpoint/2012/main" xmlns:p="http://schemas.openxmlformats.org/presentationml/2006/main" xmlns:r="http://schemas.openxmlformats.org/officeDocument/2006/relationships" xmlns:a="http://schemas.openxmlformats.org/drawingml/2006/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4995" autoAdjust="0"/>
    <p:restoredTop sz="62678" autoAdjust="0"/>
  </p:normalViewPr>
  <p:slideViewPr>
    <p:cSldViewPr snapToGrid="0">
      <p:cViewPr>
        <p:scale>
          <a:sx n="91" d="100"/>
          <a:sy n="91" d="100"/>
        </p:scale>
        <p:origin x="-88" y="816"/>
      </p:cViewPr>
      <p:guideLst>
        <p:guide orient="horz" pos="2160"/>
        <p:guide pos="3840"/>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pPr/>
              <a:t>4/18/16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pPr/>
              <a:t>12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02952546"/>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4/18/16 11:07</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13</a:t>
            </a:fld>
            <a:endParaRPr lang="en-US" dirty="0">
              <a:solidFill>
                <a:prstClr val="black"/>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36160600"/>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67841371"/>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33561857"/>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36687848"/>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18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56653978"/>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31943407"/>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pPr/>
              <a:t>22</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67044013"/>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61910589"/>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VM</a:t>
            </a:r>
            <a:r>
              <a:rPr lang="en-US" baseline="0" dirty="0" smtClean="0"/>
              <a:t> Extension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Azure PowerShell v0.8 or higher has been installed and configured.</a:t>
            </a:r>
          </a:p>
          <a:p>
            <a:pPr marL="171450" indent="-171450">
              <a:buFont typeface="Arial" panose="020B0604020202020204" pitchFamily="34" charset="0"/>
              <a:buChar char="•"/>
            </a:pPr>
            <a:r>
              <a:rPr lang="en-US" altLang="zh-CN" baseline="0" dirty="0" smtClean="0"/>
              <a:t>Desired Azure subscription has already been selected. </a:t>
            </a:r>
          </a:p>
          <a:p>
            <a:pPr marL="171450" indent="-171450">
              <a:buFont typeface="Arial" panose="020B0604020202020204" pitchFamily="34" charset="0"/>
              <a:buChar char="•"/>
            </a:pPr>
            <a:r>
              <a:rPr lang="en-US" altLang="zh-CN" baseline="0" dirty="0" smtClean="0"/>
              <a:t>A storage account has been provisioned under the same Azure subscription.</a:t>
            </a:r>
          </a:p>
          <a:p>
            <a:pPr marL="171450" indent="-171450">
              <a:buFont typeface="Arial" panose="020B0604020202020204" pitchFamily="34" charset="0"/>
              <a:buChar char="•"/>
            </a:pPr>
            <a:r>
              <a:rPr lang="en-US" altLang="zh-CN" baseline="0" dirty="0" smtClean="0"/>
              <a:t>A </a:t>
            </a:r>
            <a:r>
              <a:rPr lang="en-US" altLang="zh-CN" b="1" baseline="0" dirty="0" smtClean="0"/>
              <a:t>scripts </a:t>
            </a:r>
            <a:r>
              <a:rPr lang="en-US" altLang="zh-CN" b="0" baseline="0" dirty="0" smtClean="0"/>
              <a:t>container has been created under the storage account with public read access.</a:t>
            </a:r>
          </a:p>
          <a:p>
            <a:pPr marL="171450" indent="-171450">
              <a:buFont typeface="Arial" panose="020B0604020202020204" pitchFamily="34" charset="0"/>
              <a:buChar char="•"/>
            </a:pPr>
            <a:r>
              <a:rPr lang="en-US" altLang="zh-CN" b="0" baseline="0" dirty="0" smtClean="0"/>
              <a:t>A </a:t>
            </a:r>
            <a:r>
              <a:rPr lang="en-US" altLang="zh-CN" b="1" baseline="0" dirty="0" smtClean="0"/>
              <a:t>helloworld.ps1</a:t>
            </a:r>
            <a:r>
              <a:rPr lang="en-US" altLang="zh-CN" b="0" baseline="0" dirty="0" smtClean="0"/>
              <a:t> PowerShell script has been uploaded to the container. The content of the script is a single line: </a:t>
            </a:r>
            <a:r>
              <a:rPr lang="en-US" altLang="zh-CN" b="1" baseline="0" dirty="0" smtClean="0"/>
              <a:t>write-output “Hello World!”</a:t>
            </a:r>
          </a:p>
          <a:p>
            <a:pPr marL="171450" indent="-171450">
              <a:buFont typeface="Arial" panose="020B0604020202020204" pitchFamily="34" charset="0"/>
              <a:buChar char="•"/>
            </a:pPr>
            <a:r>
              <a:rPr lang="en-US" altLang="zh-CN" baseline="0" dirty="0" smtClean="0"/>
              <a:t>PowerShell environment has been set with large font for easy reading.</a:t>
            </a:r>
          </a:p>
          <a:p>
            <a:pPr marL="171450" indent="-171450">
              <a:buFont typeface="Arial" panose="020B0604020202020204" pitchFamily="34" charset="0"/>
              <a:buChar char="•"/>
            </a:pPr>
            <a:r>
              <a:rPr lang="en-US" altLang="zh-CN" baseline="0" dirty="0" smtClean="0"/>
              <a:t>A Windows Server 2012 VM has been provisioned.</a:t>
            </a:r>
          </a:p>
          <a:p>
            <a:pPr marL="0" indent="0">
              <a:buFont typeface="Arial" panose="020B0604020202020204" pitchFamily="34" charset="0"/>
              <a:buNone/>
            </a:pPr>
            <a:endParaRPr lang="en-US" altLang="zh-CN" dirty="0" smtClean="0"/>
          </a:p>
          <a:p>
            <a:r>
              <a:rPr lang="en-US" altLang="zh-CN" b="1" dirty="0" smtClean="0"/>
              <a:t>Steps:</a:t>
            </a:r>
          </a:p>
          <a:p>
            <a:pPr marL="228600" indent="-228600">
              <a:buFont typeface="+mj-lt"/>
              <a:buAutoNum type="arabicPeriod"/>
            </a:pPr>
            <a:r>
              <a:rPr lang="en-US" altLang="zh-CN" b="0" dirty="0" smtClean="0"/>
              <a:t>In</a:t>
            </a:r>
            <a:r>
              <a:rPr lang="en-US" altLang="zh-CN" b="0" baseline="0" dirty="0" smtClean="0"/>
              <a:t> Azure PowerShell, issue command: </a:t>
            </a:r>
            <a:r>
              <a:rPr lang="en-US" altLang="zh-CN" b="1" baseline="0" dirty="0" smtClean="0">
                <a:latin typeface="Courier New" panose="02070309020205020404" pitchFamily="49" charset="0"/>
                <a:cs typeface="Courier New" panose="02070309020205020404" pitchFamily="49" charset="0"/>
              </a:rPr>
              <a:t>Get-</a:t>
            </a:r>
            <a:r>
              <a:rPr lang="en-US" altLang="zh-CN" b="1" baseline="0" dirty="0" err="1" smtClean="0">
                <a:latin typeface="Courier New" panose="02070309020205020404" pitchFamily="49" charset="0"/>
                <a:cs typeface="Courier New" panose="02070309020205020404" pitchFamily="49" charset="0"/>
              </a:rPr>
              <a:t>AzureVMAvailableExtension</a:t>
            </a:r>
            <a:r>
              <a:rPr lang="en-US" altLang="zh-CN" b="1" baseline="0" dirty="0" smtClean="0">
                <a:latin typeface="Courier New" panose="02070309020205020404" pitchFamily="49" charset="0"/>
                <a:cs typeface="Courier New" panose="02070309020205020404" pitchFamily="49" charset="0"/>
              </a:rPr>
              <a:t> | Format-Table -Property </a:t>
            </a:r>
            <a:r>
              <a:rPr lang="en-US" altLang="zh-CN" b="1" baseline="0" dirty="0" err="1" smtClean="0">
                <a:latin typeface="Courier New" panose="02070309020205020404" pitchFamily="49" charset="0"/>
                <a:cs typeface="Courier New" panose="02070309020205020404" pitchFamily="49" charset="0"/>
              </a:rPr>
              <a:t>ExtensionName</a:t>
            </a:r>
            <a:r>
              <a:rPr lang="en-US" altLang="zh-CN" b="1" baseline="0" dirty="0" smtClean="0">
                <a:latin typeface="Courier New" panose="02070309020205020404" pitchFamily="49" charset="0"/>
                <a:cs typeface="Courier New" panose="02070309020205020404" pitchFamily="49" charset="0"/>
              </a:rPr>
              <a:t>, Publisher</a:t>
            </a:r>
          </a:p>
          <a:p>
            <a:pPr marL="228600" indent="-228600">
              <a:buFont typeface="+mj-lt"/>
              <a:buAutoNum type="arabicPeriod"/>
            </a:pPr>
            <a:r>
              <a:rPr lang="en-US" altLang="zh-CN" b="0" baseline="0" dirty="0" smtClean="0"/>
              <a:t>The above </a:t>
            </a:r>
            <a:r>
              <a:rPr lang="en-US" altLang="zh-CN" b="0" baseline="0" dirty="0" err="1" smtClean="0"/>
              <a:t>cmdlet</a:t>
            </a:r>
            <a:r>
              <a:rPr lang="en-US" altLang="zh-CN" b="0" baseline="0" dirty="0" smtClean="0"/>
              <a:t> lists existing extensions. Next we’ll see how we can inject an extension to a running VM instance. In the last demo you’ve seen that you can achieve this using Azure Management Portal. Here we’ll do it using PowerShell. In this case, we’ll install Custom Script Extension to an existing Windows Server 2012 VM.</a:t>
            </a:r>
          </a:p>
          <a:p>
            <a:pPr marL="228600" indent="-228600">
              <a:buFont typeface="+mj-lt"/>
              <a:buAutoNum type="arabicPeriod"/>
            </a:pPr>
            <a:r>
              <a:rPr lang="en-US" altLang="zh-CN" b="0" baseline="0" dirty="0" smtClean="0"/>
              <a:t>Issue the following </a:t>
            </a:r>
            <a:r>
              <a:rPr lang="en-US" altLang="zh-CN" b="0" baseline="0" dirty="0" err="1" smtClean="0"/>
              <a:t>cmdlets</a:t>
            </a:r>
            <a:r>
              <a:rPr lang="en-US" altLang="zh-CN" b="0" baseline="0" dirty="0" smtClean="0"/>
              <a:t> to get a reference to the virtual machine instance:</a:t>
            </a:r>
          </a:p>
          <a:p>
            <a:pPr marL="0" indent="0">
              <a:buFont typeface="+mj-lt"/>
              <a:buNone/>
            </a:pPr>
            <a:r>
              <a:rPr lang="en-US" altLang="zh-CN" b="1" baseline="0" dirty="0" smtClean="0"/>
              <a:t>      $</a:t>
            </a:r>
            <a:r>
              <a:rPr lang="en-US" altLang="zh-CN" b="1" baseline="0" dirty="0" err="1" smtClean="0"/>
              <a:t>serviceName</a:t>
            </a:r>
            <a:r>
              <a:rPr lang="en-US" altLang="zh-CN" b="1" baseline="0" dirty="0" smtClean="0"/>
              <a:t> = “[cloud service that hosts the VM]”</a:t>
            </a:r>
          </a:p>
          <a:p>
            <a:pPr marL="0" indent="0">
              <a:buFont typeface="+mj-lt"/>
              <a:buNone/>
            </a:pPr>
            <a:r>
              <a:rPr lang="en-US" altLang="zh-CN" b="1" baseline="0" dirty="0" smtClean="0"/>
              <a:t>      $</a:t>
            </a:r>
            <a:r>
              <a:rPr lang="en-US" altLang="zh-CN" b="1" baseline="0" dirty="0" err="1" smtClean="0"/>
              <a:t>vmName</a:t>
            </a:r>
            <a:r>
              <a:rPr lang="en-US" altLang="zh-CN" b="1" baseline="0" dirty="0" smtClean="0"/>
              <a:t> = “[name of the VM]”</a:t>
            </a:r>
          </a:p>
          <a:p>
            <a:pPr marL="0" indent="0">
              <a:buFont typeface="+mj-lt"/>
              <a:buNone/>
            </a:pPr>
            <a:r>
              <a:rPr lang="en-US" altLang="zh-CN" b="1" baseline="0" dirty="0" smtClean="0"/>
              <a:t>      $</a:t>
            </a:r>
            <a:r>
              <a:rPr lang="en-US" altLang="zh-CN" b="1" baseline="0" dirty="0" err="1" smtClean="0"/>
              <a:t>vm</a:t>
            </a:r>
            <a:r>
              <a:rPr lang="en-US" altLang="zh-CN" b="1" baseline="0" dirty="0" smtClean="0"/>
              <a:t>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228600" indent="-228600">
              <a:buFont typeface="+mj-lt"/>
              <a:buAutoNum type="arabicPeriod" startAt="4"/>
            </a:pPr>
            <a:r>
              <a:rPr lang="en-US" altLang="zh-CN" b="0" baseline="0" dirty="0" smtClean="0"/>
              <a:t>Next, issue command </a:t>
            </a:r>
            <a:r>
              <a:rPr lang="en-US" altLang="zh-CN" b="1" baseline="0" dirty="0" smtClean="0"/>
              <a:t>Get-</a:t>
            </a:r>
            <a:r>
              <a:rPr lang="en-US" altLang="zh-CN" b="1" baseline="0" dirty="0" err="1" smtClean="0"/>
              <a:t>AzureVMExtension</a:t>
            </a:r>
            <a:r>
              <a:rPr lang="en-US" altLang="zh-CN" b="1" baseline="0" dirty="0" smtClean="0"/>
              <a:t> –VM $</a:t>
            </a:r>
            <a:r>
              <a:rPr lang="en-US" altLang="zh-CN" b="1" baseline="0" dirty="0" err="1" smtClean="0"/>
              <a:t>vm</a:t>
            </a:r>
            <a:r>
              <a:rPr lang="en-US" altLang="zh-CN" b="0" baseline="0" dirty="0" smtClean="0"/>
              <a:t>. This lists VM extensions that are currently installed on the VM.</a:t>
            </a:r>
          </a:p>
          <a:p>
            <a:pPr marL="228600" indent="-228600">
              <a:buFont typeface="+mj-lt"/>
              <a:buAutoNum type="arabicPeriod" startAt="4"/>
            </a:pPr>
            <a:r>
              <a:rPr lang="en-US" altLang="zh-CN" b="0" baseline="0" dirty="0" smtClean="0"/>
              <a:t>Use the following </a:t>
            </a:r>
            <a:r>
              <a:rPr lang="en-US" altLang="zh-CN" b="0" baseline="0" dirty="0" err="1" smtClean="0"/>
              <a:t>cmdlet</a:t>
            </a:r>
            <a:r>
              <a:rPr lang="en-US" altLang="zh-CN" b="0" baseline="0" dirty="0" smtClean="0"/>
              <a:t> to enable Custom Script Extension, and instruct it to download and execute the helloworld.ps1 (this takes about 20-30 seconds):</a:t>
            </a:r>
          </a:p>
          <a:p>
            <a:pPr marL="0" indent="0">
              <a:buFont typeface="+mj-lt"/>
              <a:buNone/>
            </a:pPr>
            <a:r>
              <a:rPr lang="en-US" altLang="zh-CN" b="1" baseline="0" dirty="0" smtClean="0"/>
              <a:t>Set-</a:t>
            </a:r>
            <a:r>
              <a:rPr lang="en-US" altLang="zh-CN" b="1" baseline="0" dirty="0" err="1" smtClean="0"/>
              <a:t>AzureVMCustomScriptExtension</a:t>
            </a:r>
            <a:r>
              <a:rPr lang="en-US" altLang="zh-CN" b="1" baseline="0" dirty="0" smtClean="0"/>
              <a:t> -</a:t>
            </a:r>
            <a:r>
              <a:rPr lang="en-US" altLang="zh-CN" b="1" baseline="0" dirty="0" err="1" smtClean="0"/>
              <a:t>ContainerName</a:t>
            </a:r>
            <a:r>
              <a:rPr lang="en-US" altLang="zh-CN" b="1" baseline="0" dirty="0" smtClean="0"/>
              <a:t> scripts -</a:t>
            </a:r>
            <a:r>
              <a:rPr lang="en-US" altLang="zh-CN" b="1" baseline="0" dirty="0" err="1" smtClean="0"/>
              <a:t>StorageAccountName</a:t>
            </a:r>
            <a:r>
              <a:rPr lang="en-US" altLang="zh-CN" b="1" baseline="0" dirty="0" smtClean="0"/>
              <a:t> '[your storage account name]' -VM $</a:t>
            </a:r>
            <a:r>
              <a:rPr lang="en-US" altLang="zh-CN" b="1" baseline="0" dirty="0" err="1" smtClean="0"/>
              <a:t>vm</a:t>
            </a:r>
            <a:r>
              <a:rPr lang="en-US" altLang="zh-CN" b="1" baseline="0" dirty="0" smtClean="0"/>
              <a:t> -</a:t>
            </a:r>
            <a:r>
              <a:rPr lang="en-US" altLang="zh-CN" b="1" baseline="0" dirty="0" err="1" smtClean="0"/>
              <a:t>FileName</a:t>
            </a:r>
            <a:r>
              <a:rPr lang="en-US" altLang="zh-CN" b="1" baseline="0" dirty="0" smtClean="0"/>
              <a:t> ‘helloworld.ps1' -Run ‘helloworld.ps1' | Update-</a:t>
            </a:r>
            <a:r>
              <a:rPr lang="en-US" altLang="zh-CN" b="1" baseline="0" dirty="0" err="1" smtClean="0"/>
              <a:t>AzureVM</a:t>
            </a:r>
            <a:r>
              <a:rPr lang="en-US" altLang="zh-CN" b="1" baseline="0" dirty="0" smtClean="0"/>
              <a:t> -Verbose</a:t>
            </a:r>
          </a:p>
          <a:p>
            <a:pPr marL="0" indent="0">
              <a:buFont typeface="+mj-lt"/>
              <a:buNone/>
            </a:pPr>
            <a:r>
              <a:rPr lang="en-US" altLang="zh-CN" b="0" baseline="0" dirty="0" smtClean="0"/>
              <a:t>6. Next, we’ll retrieve and display the script execution result:</a:t>
            </a:r>
          </a:p>
          <a:p>
            <a:pPr marL="0" indent="0">
              <a:buFont typeface="+mj-lt"/>
              <a:buNone/>
            </a:pPr>
            <a:r>
              <a:rPr lang="en-US" altLang="zh-CN" b="1" baseline="0" dirty="0" smtClean="0"/>
              <a:t>$status = Get-</a:t>
            </a:r>
            <a:r>
              <a:rPr lang="en-US" altLang="zh-CN" b="1" baseline="0" dirty="0" err="1" smtClean="0"/>
              <a:t>AzureVM</a:t>
            </a:r>
            <a:r>
              <a:rPr lang="en-US" altLang="zh-CN" b="1" baseline="0" dirty="0" smtClean="0"/>
              <a:t> -</a:t>
            </a:r>
            <a:r>
              <a:rPr lang="en-US" altLang="zh-CN" b="1" baseline="0" dirty="0" err="1" smtClean="0"/>
              <a:t>ServiceName</a:t>
            </a:r>
            <a:r>
              <a:rPr lang="en-US" altLang="zh-CN" b="1" baseline="0" dirty="0" smtClean="0"/>
              <a:t> $</a:t>
            </a:r>
            <a:r>
              <a:rPr lang="en-US" altLang="zh-CN" b="1" baseline="0" dirty="0" err="1" smtClean="0"/>
              <a:t>serviceName</a:t>
            </a:r>
            <a:r>
              <a:rPr lang="en-US" altLang="zh-CN" b="1" baseline="0" dirty="0" smtClean="0"/>
              <a:t> -Name $</a:t>
            </a:r>
            <a:r>
              <a:rPr lang="en-US" altLang="zh-CN" b="1" baseline="0" dirty="0" err="1" smtClean="0"/>
              <a:t>vmName</a:t>
            </a:r>
            <a:endParaRPr lang="en-US" altLang="zh-CN" b="1" baseline="0" dirty="0" smtClean="0"/>
          </a:p>
          <a:p>
            <a:pPr marL="0" indent="0">
              <a:buFont typeface="+mj-lt"/>
              <a:buNone/>
            </a:pPr>
            <a:r>
              <a:rPr lang="en-US" altLang="zh-CN" b="1" baseline="0" dirty="0" smtClean="0"/>
              <a:t>$result = $status.ResourceExtensionStatusList.ExtensionSettingStatus.SubStatusList | Select Name, @{"Label"="</a:t>
            </a:r>
            <a:r>
              <a:rPr lang="en-US" altLang="zh-CN" b="1" baseline="0" dirty="0" err="1" smtClean="0"/>
              <a:t>Message";Expression</a:t>
            </a:r>
            <a:r>
              <a:rPr lang="en-US" altLang="zh-CN" b="1" baseline="0" dirty="0" smtClean="0"/>
              <a:t> = {$_.</a:t>
            </a:r>
            <a:r>
              <a:rPr lang="en-US" altLang="zh-CN" b="1" baseline="0" dirty="0" err="1" smtClean="0"/>
              <a:t>FormattedMessage.Message</a:t>
            </a:r>
            <a:r>
              <a:rPr lang="en-US" altLang="zh-CN" b="1" baseline="0" dirty="0" smtClean="0"/>
              <a:t> }} </a:t>
            </a:r>
          </a:p>
          <a:p>
            <a:pPr marL="0" indent="0">
              <a:buFont typeface="+mj-lt"/>
              <a:buNone/>
            </a:pPr>
            <a:r>
              <a:rPr lang="en-US" altLang="zh-CN" b="1" baseline="0" dirty="0" smtClean="0"/>
              <a:t>$result |</a:t>
            </a:r>
            <a:r>
              <a:rPr lang="en-US" altLang="zh-CN" b="1" baseline="0" dirty="0" err="1" smtClean="0"/>
              <a:t>fl</a:t>
            </a:r>
            <a:endParaRPr lang="en-US" altLang="zh-CN" b="1" baseline="0" dirty="0" smtClean="0"/>
          </a:p>
          <a:p>
            <a:pPr marL="0" indent="0">
              <a:buFont typeface="+mj-lt"/>
              <a:buNone/>
            </a:pPr>
            <a:endParaRPr lang="en-US" altLang="zh-CN" b="0" baseline="0" dirty="0" smtClean="0"/>
          </a:p>
          <a:p>
            <a:pPr marL="0" indent="0">
              <a:buFont typeface="+mj-lt"/>
              <a:buNone/>
            </a:pPr>
            <a:r>
              <a:rPr lang="en-US" altLang="zh-CN" b="0" baseline="0" dirty="0" smtClean="0"/>
              <a:t>(see screenshots in hidden slides for references)</a:t>
            </a:r>
          </a:p>
          <a:p>
            <a:pPr marL="0" indent="0">
              <a:buFont typeface="+mj-lt"/>
              <a:buNone/>
            </a:pPr>
            <a:r>
              <a:rPr lang="en-US" altLang="zh-CN" b="0" baseline="0" dirty="0" smtClean="0"/>
              <a:t>(see this blog: http://azure.microsoft.com/blog/2014/07/15/automating-sql-server-vm-configuration-using-custom-script-extension/ for more details on Custom Script Extension)</a:t>
            </a:r>
          </a:p>
          <a:p>
            <a:pPr marL="0" indent="0">
              <a:buFont typeface="+mj-lt"/>
              <a:buNone/>
            </a:pPr>
            <a:endParaRPr lang="en-US" altLang="zh-CN" b="0" baseline="0" dirty="0" smtClean="0"/>
          </a:p>
          <a:p>
            <a:pPr marL="228600" indent="-228600">
              <a:buFont typeface="+mj-lt"/>
              <a:buAutoNum type="arabicPeriod" startAt="4"/>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baseline="0" dirty="0" smtClean="0"/>
          </a:p>
          <a:p>
            <a:pPr marL="228600" indent="-228600">
              <a:buFont typeface="+mj-lt"/>
              <a:buAutoNum type="arabicPeriod"/>
            </a:pPr>
            <a:endParaRPr lang="en-US" altLang="zh-CN" b="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pPr/>
              <a:t>24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50171343"/>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of selling VMs, let’s discuss some scenarios in which we can use the VM approach</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79425828"/>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26</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29886517"/>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 Notes:</a:t>
            </a:r>
          </a:p>
          <a:p>
            <a:r>
              <a:rPr lang="en-US" dirty="0" smtClean="0"/>
              <a:t>Unhide to</a:t>
            </a:r>
            <a:r>
              <a:rPr lang="en-US" baseline="0" dirty="0" smtClean="0"/>
              <a:t> add more details if necessary</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4/18/16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21222808"/>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Point-to-Site</a:t>
            </a:r>
            <a:r>
              <a:rPr lang="en-US" baseline="0" dirty="0" smtClean="0"/>
              <a:t> connection</a:t>
            </a:r>
            <a:endParaRPr lang="en-US" altLang="zh-CN" dirty="0" smtClean="0"/>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Follow step 1-15 below to prepare the environment.</a:t>
            </a:r>
          </a:p>
          <a:p>
            <a:pPr marL="0" indent="0">
              <a:buFont typeface="Arial" panose="020B0604020202020204" pitchFamily="34" charset="0"/>
              <a:buNone/>
            </a:pPr>
            <a:r>
              <a:rPr lang="en-US" altLang="zh-CN" baseline="0" dirty="0" smtClean="0"/>
              <a:t>(http://haishibai.blogspot.com/2013/05/walkthrough-file-sharing-between-your.html)</a:t>
            </a:r>
          </a:p>
          <a:p>
            <a:pPr marL="0" indent="0">
              <a:buFont typeface="Arial" panose="020B0604020202020204" pitchFamily="34" charset="0"/>
              <a:buNone/>
            </a:pPr>
            <a:endParaRPr lang="en-US" altLang="zh-CN" dirty="0" smtClean="0"/>
          </a:p>
          <a:p>
            <a:r>
              <a:rPr lang="en-US" altLang="zh-CN" b="1" dirty="0" smtClean="0"/>
              <a:t>Steps:</a:t>
            </a:r>
          </a:p>
          <a:p>
            <a:r>
              <a:rPr lang="en-US" altLang="zh-CN" b="0" dirty="0" smtClean="0"/>
              <a:t>R</a:t>
            </a:r>
            <a:r>
              <a:rPr lang="en-US" altLang="zh-CN" b="0" baseline="0" dirty="0" smtClean="0"/>
              <a:t>un through steps 17-21 in the following steps. If time permits, you can start with step 16.</a:t>
            </a:r>
          </a:p>
          <a:p>
            <a:endParaRPr lang="en-US" altLang="zh-CN" b="0" baseline="0" dirty="0" smtClean="0"/>
          </a:p>
          <a:p>
            <a:pPr marL="228600" indent="-228600">
              <a:buAutoNum type="arabicPeriod"/>
            </a:pPr>
            <a:r>
              <a:rPr lang="en-US" dirty="0" smtClean="0">
                <a:effectLst/>
              </a:rPr>
              <a:t>Log on to (current)</a:t>
            </a:r>
            <a:r>
              <a:rPr lang="en-US" baseline="0" dirty="0" smtClean="0">
                <a:effectLst/>
              </a:rPr>
              <a:t> </a:t>
            </a:r>
            <a:r>
              <a:rPr lang="en-US" dirty="0" smtClean="0">
                <a:effectLst/>
              </a:rPr>
              <a:t>Microsoft Azure Management Portal.</a:t>
            </a:r>
          </a:p>
          <a:p>
            <a:pPr marL="228600" indent="-228600">
              <a:buAutoNum type="arabicPeriod"/>
            </a:pPr>
            <a:r>
              <a:rPr lang="en-US" dirty="0" smtClean="0">
                <a:effectLst/>
              </a:rPr>
              <a:t>On command bar, click on </a:t>
            </a:r>
            <a:r>
              <a:rPr lang="en-US" b="1" dirty="0" smtClean="0">
                <a:effectLst/>
              </a:rPr>
              <a:t>NEW</a:t>
            </a:r>
            <a:r>
              <a:rPr lang="en-US" dirty="0" smtClean="0">
                <a:effectLst/>
              </a:rPr>
              <a:t> button, then select </a:t>
            </a:r>
            <a:r>
              <a:rPr lang="en-US" b="1" dirty="0" smtClean="0">
                <a:effectLst/>
              </a:rPr>
              <a:t>NETWORKS</a:t>
            </a:r>
            <a:r>
              <a:rPr lang="en-US" dirty="0" smtClean="0">
                <a:effectLst/>
              </a:rPr>
              <a:t>-&gt;</a:t>
            </a:r>
            <a:r>
              <a:rPr lang="en-US" b="1" dirty="0" smtClean="0">
                <a:effectLst/>
              </a:rPr>
              <a:t>VIRTUAL NETWORK</a:t>
            </a:r>
            <a:r>
              <a:rPr lang="en-US" dirty="0" smtClean="0">
                <a:effectLst/>
              </a:rPr>
              <a:t>-&gt;</a:t>
            </a:r>
            <a:r>
              <a:rPr lang="en-US" b="1" dirty="0" smtClean="0">
                <a:effectLst/>
              </a:rPr>
              <a:t>CUSTOM</a:t>
            </a:r>
            <a:r>
              <a:rPr lang="en-US" b="1" baseline="0" dirty="0" smtClean="0">
                <a:effectLst/>
              </a:rPr>
              <a:t> </a:t>
            </a:r>
            <a:r>
              <a:rPr lang="en-US" b="1" dirty="0" smtClean="0">
                <a:effectLst/>
              </a:rPr>
              <a:t>CREATE</a:t>
            </a:r>
            <a:r>
              <a:rPr lang="en-US" dirty="0" smtClean="0">
                <a:effectLst/>
              </a:rPr>
              <a:t> menu.</a:t>
            </a:r>
          </a:p>
          <a:p>
            <a:pPr marL="228600" indent="-228600">
              <a:buAutoNum type="arabicPeriod"/>
            </a:pPr>
            <a:r>
              <a:rPr lang="en-US" dirty="0" smtClean="0">
                <a:effectLst/>
              </a:rPr>
              <a:t>On </a:t>
            </a:r>
            <a:r>
              <a:rPr lang="en-US" b="1" i="1" dirty="0" smtClean="0">
                <a:effectLst/>
              </a:rPr>
              <a:t>Virtual Network Details</a:t>
            </a:r>
            <a:r>
              <a:rPr lang="en-US" dirty="0" smtClean="0">
                <a:effectLst/>
              </a:rPr>
              <a:t> page, enter network </a:t>
            </a:r>
            <a:r>
              <a:rPr lang="en-US" b="1" dirty="0" smtClean="0">
                <a:effectLst/>
              </a:rPr>
              <a:t>NAME</a:t>
            </a:r>
            <a:r>
              <a:rPr lang="en-US" dirty="0" smtClean="0">
                <a:effectLst/>
              </a:rPr>
              <a:t> as </a:t>
            </a:r>
            <a:r>
              <a:rPr lang="en-US" i="1" dirty="0" err="1" smtClean="0">
                <a:effectLst/>
              </a:rPr>
              <a:t>pointtosite</a:t>
            </a:r>
            <a:r>
              <a:rPr lang="en-US" dirty="0" smtClean="0">
                <a:effectLst/>
              </a:rPr>
              <a:t>, create or select a </a:t>
            </a:r>
            <a:r>
              <a:rPr lang="en-US" b="1" dirty="0" smtClean="0">
                <a:effectLst/>
              </a:rPr>
              <a:t>AFFINITY GROUP</a:t>
            </a:r>
            <a:r>
              <a:rPr lang="en-US" dirty="0" smtClean="0">
                <a:effectLst/>
              </a:rPr>
              <a:t>, then click next arrow.</a:t>
            </a:r>
          </a:p>
          <a:p>
            <a:pPr marL="228600" indent="-228600">
              <a:buAutoNum type="arabicPeriod"/>
            </a:pPr>
            <a:r>
              <a:rPr lang="en-US" dirty="0" smtClean="0">
                <a:effectLst/>
              </a:rPr>
              <a:t>On </a:t>
            </a:r>
            <a:r>
              <a:rPr lang="en-US" b="1" i="1" dirty="0" smtClean="0">
                <a:effectLst/>
              </a:rPr>
              <a:t>DNS Servers and VPN Connectivity</a:t>
            </a:r>
            <a:r>
              <a:rPr lang="en-US" dirty="0" smtClean="0">
                <a:effectLst/>
              </a:rPr>
              <a:t> page, check</a:t>
            </a:r>
            <a:r>
              <a:rPr lang="en-US" b="1" dirty="0" smtClean="0">
                <a:effectLst/>
              </a:rPr>
              <a:t> Configure Point-to-Site VPN</a:t>
            </a:r>
            <a:r>
              <a:rPr lang="en-US" dirty="0" smtClean="0">
                <a:effectLst/>
              </a:rPr>
              <a:t>, then click next arrow:</a:t>
            </a:r>
          </a:p>
          <a:p>
            <a:pPr marL="228600" indent="-228600">
              <a:buAutoNum type="arabicPeriod"/>
            </a:pPr>
            <a:r>
              <a:rPr lang="en-US" dirty="0" smtClean="0">
                <a:effectLst/>
              </a:rPr>
              <a:t>On </a:t>
            </a:r>
            <a:r>
              <a:rPr lang="en-US" b="1" i="1" dirty="0" smtClean="0">
                <a:effectLst/>
              </a:rPr>
              <a:t>Point-to-Site Connectivity</a:t>
            </a:r>
            <a:r>
              <a:rPr lang="en-US" dirty="0" smtClean="0">
                <a:effectLst/>
              </a:rPr>
              <a:t> page, click next arrow.</a:t>
            </a:r>
          </a:p>
          <a:p>
            <a:pPr marL="228600" indent="-228600">
              <a:buAutoNum type="arabicPeriod"/>
            </a:pPr>
            <a:r>
              <a:rPr lang="en-US" dirty="0" smtClean="0">
                <a:effectLst/>
              </a:rPr>
              <a:t>On </a:t>
            </a:r>
            <a:r>
              <a:rPr lang="en-US" b="1" i="1" dirty="0" smtClean="0">
                <a:effectLst/>
              </a:rPr>
              <a:t>Virtual Network Address Spaces</a:t>
            </a:r>
            <a:r>
              <a:rPr lang="en-US" dirty="0" smtClean="0">
                <a:effectLst/>
              </a:rPr>
              <a:t> page, click on </a:t>
            </a:r>
            <a:r>
              <a:rPr lang="en-US" b="1" dirty="0" smtClean="0">
                <a:effectLst/>
              </a:rPr>
              <a:t>add gateway subnet</a:t>
            </a:r>
            <a:r>
              <a:rPr lang="en-US" dirty="0" smtClean="0">
                <a:effectLst/>
              </a:rPr>
              <a:t> button, and then click on check icon to complete network creation.</a:t>
            </a:r>
          </a:p>
          <a:p>
            <a:pPr marL="228600" indent="-228600">
              <a:buAutoNum type="arabicPeriod"/>
            </a:pPr>
            <a:r>
              <a:rPr lang="en-US" dirty="0" smtClean="0">
                <a:effectLst/>
              </a:rPr>
              <a:t>After the virtual network has been created, open its </a:t>
            </a:r>
            <a:r>
              <a:rPr lang="en-US" b="1" dirty="0" smtClean="0">
                <a:effectLst/>
              </a:rPr>
              <a:t>DASHBOARD</a:t>
            </a:r>
            <a:r>
              <a:rPr lang="en-US" dirty="0" smtClean="0">
                <a:effectLst/>
              </a:rPr>
              <a:t> page, and the click </a:t>
            </a:r>
            <a:r>
              <a:rPr lang="en-US" b="1" dirty="0" smtClean="0">
                <a:effectLst/>
              </a:rPr>
              <a:t>CREATE GATEWAY</a:t>
            </a:r>
            <a:r>
              <a:rPr lang="en-US" dirty="0" smtClean="0">
                <a:effectLst/>
              </a:rPr>
              <a:t> icon to create the dynamic routing gateway.</a:t>
            </a:r>
          </a:p>
          <a:p>
            <a:pPr marL="228600" indent="-228600">
              <a:buAutoNum type="arabicPeriod"/>
            </a:pPr>
            <a:r>
              <a:rPr lang="en-US" dirty="0" smtClean="0">
                <a:effectLst/>
              </a:rPr>
              <a:t>Add a new Windows Server 2012 virtual machine to the virtual network. Note that when you specify user credential, make sure to </a:t>
            </a:r>
            <a:r>
              <a:rPr lang="en-US" u="sng" dirty="0" smtClean="0">
                <a:effectLst/>
              </a:rPr>
              <a:t>use the same user id and password of your local account</a:t>
            </a:r>
            <a:r>
              <a:rPr lang="en-US" dirty="0" smtClean="0">
                <a:effectLst/>
              </a:rPr>
              <a:t>. This is because the virtual machine on Microsoft Azure is not under your domain controller, and we are using the same user credential on both local and virtual machines to allow file sharing.</a:t>
            </a:r>
          </a:p>
          <a:p>
            <a:pPr marL="228600" indent="-228600">
              <a:buAutoNum type="arabicPeriod"/>
            </a:pPr>
            <a:r>
              <a:rPr lang="en-US" dirty="0" smtClean="0">
                <a:effectLst/>
              </a:rPr>
              <a:t>As the virtual machine is cooking, let’s create two self-signed certificates: one for root, and another for client identification. During the following steps we’ll need to upload the root certificate to Microsoft Azure so Microsoft Azure can validate the client machine using the certificate chain.</a:t>
            </a:r>
          </a:p>
          <a:p>
            <a:pPr marL="228600" indent="-228600">
              <a:buAutoNum type="arabicPeriod"/>
            </a:pPr>
            <a:r>
              <a:rPr lang="en-US" dirty="0" smtClean="0">
                <a:effectLst/>
              </a:rPr>
              <a:t>Launch </a:t>
            </a:r>
            <a:r>
              <a:rPr lang="en-US" b="1" dirty="0" smtClean="0">
                <a:effectLst/>
              </a:rPr>
              <a:t>Developer Command Prompt for VS2012</a:t>
            </a:r>
            <a:r>
              <a:rPr lang="en-US" dirty="0" smtClean="0">
                <a:effectLst/>
              </a:rPr>
              <a:t> as administrator. Change current folder to a folder where you want to keep the generated certificates. Here I’ll use folder </a:t>
            </a:r>
            <a:r>
              <a:rPr lang="en-US" b="1" i="1" dirty="0" smtClean="0">
                <a:effectLst/>
              </a:rPr>
              <a:t>c:\books</a:t>
            </a:r>
            <a:r>
              <a:rPr lang="en-US" dirty="0" smtClean="0">
                <a:effectLst/>
              </a:rPr>
              <a:t>.</a:t>
            </a:r>
          </a:p>
          <a:p>
            <a:pPr marL="228600" indent="-228600">
              <a:buAutoNum type="arabicPeriod"/>
            </a:pPr>
            <a:r>
              <a:rPr lang="en-US" dirty="0" smtClean="0">
                <a:effectLst/>
              </a:rPr>
              <a:t>Use command </a:t>
            </a:r>
            <a:r>
              <a:rPr lang="en-US" dirty="0" err="1" smtClean="0">
                <a:effectLst/>
              </a:rPr>
              <a:t>makecert</a:t>
            </a:r>
            <a:r>
              <a:rPr lang="en-US" dirty="0" smtClean="0">
                <a:effectLst/>
              </a:rPr>
              <a:t> -sky exchange -r -n "CN=</a:t>
            </a:r>
            <a:r>
              <a:rPr lang="en-US" dirty="0" err="1" smtClean="0">
                <a:effectLst/>
              </a:rPr>
              <a:t>MyFakeRoot</a:t>
            </a:r>
            <a:r>
              <a:rPr lang="en-US" dirty="0" smtClean="0">
                <a:effectLst/>
              </a:rPr>
              <a:t>" -</a:t>
            </a:r>
            <a:r>
              <a:rPr lang="en-US" dirty="0" err="1" smtClean="0">
                <a:effectLst/>
              </a:rPr>
              <a:t>pe</a:t>
            </a:r>
            <a:r>
              <a:rPr lang="en-US" dirty="0" smtClean="0">
                <a:effectLst/>
              </a:rPr>
              <a:t> -a sha1 -</a:t>
            </a:r>
            <a:r>
              <a:rPr lang="en-US" dirty="0" err="1" smtClean="0">
                <a:effectLst/>
              </a:rPr>
              <a:t>len</a:t>
            </a:r>
            <a:r>
              <a:rPr lang="en-US" dirty="0" smtClean="0">
                <a:effectLst/>
              </a:rPr>
              <a:t> 2048 -</a:t>
            </a:r>
            <a:r>
              <a:rPr lang="en-US" dirty="0" err="1" smtClean="0">
                <a:effectLst/>
              </a:rPr>
              <a:t>ss</a:t>
            </a:r>
            <a:r>
              <a:rPr lang="en-US" dirty="0" smtClean="0">
                <a:effectLst/>
              </a:rPr>
              <a:t> My to create root certificate.</a:t>
            </a:r>
          </a:p>
          <a:p>
            <a:pPr marL="228600" indent="-228600">
              <a:buAutoNum type="arabicPeriod"/>
            </a:pPr>
            <a:r>
              <a:rPr lang="en-US" dirty="0" smtClean="0">
                <a:effectLst/>
              </a:rPr>
              <a:t>Use command </a:t>
            </a:r>
            <a:r>
              <a:rPr lang="en-US" dirty="0" err="1" smtClean="0">
                <a:effectLst/>
              </a:rPr>
              <a:t>makecert</a:t>
            </a:r>
            <a:r>
              <a:rPr lang="en-US" dirty="0" smtClean="0">
                <a:effectLst/>
              </a:rPr>
              <a:t> -n "CN=</a:t>
            </a:r>
            <a:r>
              <a:rPr lang="en-US" dirty="0" err="1" smtClean="0">
                <a:effectLst/>
              </a:rPr>
              <a:t>MyLaptop</a:t>
            </a:r>
            <a:r>
              <a:rPr lang="en-US" dirty="0" smtClean="0">
                <a:effectLst/>
              </a:rPr>
              <a:t>" -</a:t>
            </a:r>
            <a:r>
              <a:rPr lang="en-US" dirty="0" err="1" smtClean="0">
                <a:effectLst/>
              </a:rPr>
              <a:t>pe</a:t>
            </a:r>
            <a:r>
              <a:rPr lang="en-US" dirty="0" smtClean="0">
                <a:effectLst/>
              </a:rPr>
              <a:t> -sky exchange -m 96 -</a:t>
            </a:r>
            <a:r>
              <a:rPr lang="en-US" dirty="0" err="1" smtClean="0">
                <a:effectLst/>
              </a:rPr>
              <a:t>ss</a:t>
            </a:r>
            <a:r>
              <a:rPr lang="en-US" dirty="0" smtClean="0">
                <a:effectLst/>
              </a:rPr>
              <a:t> My -in "</a:t>
            </a:r>
            <a:r>
              <a:rPr lang="en-US" dirty="0" err="1" smtClean="0">
                <a:effectLst/>
              </a:rPr>
              <a:t>MyFakeRoot</a:t>
            </a:r>
            <a:r>
              <a:rPr lang="en-US" dirty="0" smtClean="0">
                <a:effectLst/>
              </a:rPr>
              <a:t>" -is my -a sha1 to create client certificate.</a:t>
            </a:r>
          </a:p>
          <a:p>
            <a:pPr marL="228600" indent="-228600">
              <a:buAutoNum type="arabicPeriod"/>
            </a:pPr>
            <a:r>
              <a:rPr lang="en-US" dirty="0" smtClean="0">
                <a:effectLst/>
              </a:rPr>
              <a:t>Launch </a:t>
            </a:r>
            <a:r>
              <a:rPr lang="en-US" b="1" dirty="0" err="1" smtClean="0">
                <a:effectLst/>
              </a:rPr>
              <a:t>certmgr</a:t>
            </a:r>
            <a:r>
              <a:rPr lang="en-US" dirty="0" smtClean="0">
                <a:effectLst/>
              </a:rPr>
              <a:t>. Export the root certificate as a </a:t>
            </a:r>
            <a:r>
              <a:rPr lang="en-US" b="1" i="1" dirty="0" smtClean="0">
                <a:effectLst/>
              </a:rPr>
              <a:t>MyFakeRoot.cer</a:t>
            </a:r>
            <a:r>
              <a:rPr lang="en-US" dirty="0" smtClean="0">
                <a:effectLst/>
              </a:rPr>
              <a:t> file (</a:t>
            </a:r>
            <a:r>
              <a:rPr lang="en-US" u="sng" dirty="0" smtClean="0">
                <a:effectLst/>
              </a:rPr>
              <a:t>without</a:t>
            </a:r>
            <a:r>
              <a:rPr lang="en-US" dirty="0" smtClean="0">
                <a:effectLst/>
              </a:rPr>
              <a:t> private key).</a:t>
            </a:r>
          </a:p>
          <a:p>
            <a:pPr marL="228600" indent="-228600">
              <a:buAutoNum type="arabicPeriod"/>
            </a:pPr>
            <a:r>
              <a:rPr lang="en-US" dirty="0" smtClean="0">
                <a:effectLst/>
              </a:rPr>
              <a:t>[Optional] if you are configuring VPN for another client, you’d need to install the client certificate on target machine.</a:t>
            </a:r>
          </a:p>
          <a:p>
            <a:pPr marL="228600" indent="-228600">
              <a:buAutoNum type="arabicPeriod"/>
            </a:pPr>
            <a:r>
              <a:rPr lang="en-US" dirty="0" smtClean="0">
                <a:effectLst/>
              </a:rPr>
              <a:t>Go back to Microsoft Azure Management Portal. On </a:t>
            </a:r>
            <a:r>
              <a:rPr lang="en-US" b="1" dirty="0" smtClean="0">
                <a:effectLst/>
              </a:rPr>
              <a:t>DASHBOARD</a:t>
            </a:r>
            <a:r>
              <a:rPr lang="en-US" dirty="0" smtClean="0">
                <a:effectLst/>
              </a:rPr>
              <a:t> page of the virtual network, click on link </a:t>
            </a:r>
            <a:r>
              <a:rPr lang="en-US" b="1" dirty="0" smtClean="0">
                <a:effectLst/>
              </a:rPr>
              <a:t>Upload client certificate</a:t>
            </a:r>
            <a:r>
              <a:rPr lang="en-US" dirty="0" smtClean="0">
                <a:effectLst/>
              </a:rPr>
              <a:t> to upload the root certificate. Note at this point the gateway should have been created.</a:t>
            </a:r>
          </a:p>
          <a:p>
            <a:pPr marL="228600" indent="-228600">
              <a:buAutoNum type="arabicPeriod"/>
            </a:pPr>
            <a:r>
              <a:rPr lang="en-US" dirty="0" smtClean="0">
                <a:effectLst/>
              </a:rPr>
              <a:t>After certificate has been uploaded, you can download and install VPN client from the </a:t>
            </a:r>
            <a:r>
              <a:rPr lang="en-US" b="1" dirty="0" smtClean="0">
                <a:effectLst/>
              </a:rPr>
              <a:t>DASHBOARD</a:t>
            </a:r>
            <a:r>
              <a:rPr lang="en-US" dirty="0" smtClean="0">
                <a:effectLst/>
              </a:rPr>
              <a:t> page (</a:t>
            </a:r>
            <a:r>
              <a:rPr lang="en-US" b="1" i="1" dirty="0" smtClean="0">
                <a:effectLst/>
              </a:rPr>
              <a:t>AMD64 Client</a:t>
            </a:r>
            <a:r>
              <a:rPr lang="en-US" dirty="0" smtClean="0">
                <a:effectLst/>
              </a:rPr>
              <a:t> link for 64-bit machines, </a:t>
            </a:r>
            <a:r>
              <a:rPr lang="en-US" b="1" i="1" dirty="0" smtClean="0">
                <a:effectLst/>
              </a:rPr>
              <a:t>x86 Client</a:t>
            </a:r>
            <a:r>
              <a:rPr lang="en-US" dirty="0" smtClean="0">
                <a:effectLst/>
              </a:rPr>
              <a:t> link for 32-bit machines).</a:t>
            </a:r>
          </a:p>
          <a:p>
            <a:pPr marL="228600" indent="-228600">
              <a:buAutoNum type="arabicPeriod"/>
            </a:pPr>
            <a:r>
              <a:rPr lang="en-US" dirty="0" smtClean="0">
                <a:effectLst/>
              </a:rPr>
              <a:t>After VPN client has been installed, you can see the VPN connection on your Windows network connection list. Click on the network to connect. When prompted by the VPN client, click </a:t>
            </a:r>
            <a:r>
              <a:rPr lang="en-US" b="1" dirty="0" smtClean="0">
                <a:effectLst/>
              </a:rPr>
              <a:t>Connect</a:t>
            </a:r>
            <a:r>
              <a:rPr lang="en-US" dirty="0" smtClean="0">
                <a:effectLst/>
              </a:rPr>
              <a:t> button to continue.</a:t>
            </a:r>
          </a:p>
          <a:p>
            <a:pPr marL="228600" indent="-228600">
              <a:buAutoNum type="arabicPeriod"/>
            </a:pPr>
            <a:r>
              <a:rPr lang="en-US" dirty="0" smtClean="0">
                <a:effectLst/>
              </a:rPr>
              <a:t>[Optional] Now you can use </a:t>
            </a:r>
            <a:r>
              <a:rPr lang="en-US" b="1" i="1" dirty="0" err="1" smtClean="0">
                <a:effectLst/>
              </a:rPr>
              <a:t>ipconfig</a:t>
            </a:r>
            <a:r>
              <a:rPr lang="en-US" b="1" i="1" dirty="0" smtClean="0">
                <a:effectLst/>
              </a:rPr>
              <a:t>/all</a:t>
            </a:r>
            <a:r>
              <a:rPr lang="en-US" dirty="0" smtClean="0">
                <a:effectLst/>
              </a:rPr>
              <a:t> to verify if VPN connection has been successfully established  (look for PPP adapter).</a:t>
            </a:r>
          </a:p>
          <a:p>
            <a:pPr marL="228600" indent="-228600">
              <a:buAutoNum type="arabicPeriod"/>
            </a:pPr>
            <a:r>
              <a:rPr lang="en-US" dirty="0" smtClean="0">
                <a:effectLst/>
              </a:rPr>
              <a:t>Log on to the virtual machine, create a new </a:t>
            </a:r>
            <a:r>
              <a:rPr lang="en-US" b="1" i="1" dirty="0" smtClean="0">
                <a:effectLst/>
              </a:rPr>
              <a:t>Share</a:t>
            </a:r>
            <a:r>
              <a:rPr lang="en-US" dirty="0" smtClean="0">
                <a:effectLst/>
              </a:rPr>
              <a:t> folder under</a:t>
            </a:r>
            <a:r>
              <a:rPr lang="en-US" b="1" i="1" dirty="0" smtClean="0">
                <a:effectLst/>
              </a:rPr>
              <a:t> c:\</a:t>
            </a:r>
            <a:r>
              <a:rPr lang="en-US" dirty="0" smtClean="0">
                <a:effectLst/>
              </a:rPr>
              <a:t>. Share the folder with the user you specified when you created the virtual machine. </a:t>
            </a:r>
          </a:p>
          <a:p>
            <a:pPr marL="228600" indent="-228600">
              <a:buAutoNum type="arabicPeriod"/>
            </a:pPr>
            <a:r>
              <a:rPr lang="en-US" dirty="0" smtClean="0">
                <a:effectLst/>
              </a:rPr>
              <a:t>On Management Portal, record the virtual machines private IP on its </a:t>
            </a:r>
            <a:r>
              <a:rPr lang="en-US" b="1" dirty="0" smtClean="0">
                <a:effectLst/>
              </a:rPr>
              <a:t>DASHBOARD</a:t>
            </a:r>
            <a:r>
              <a:rPr lang="en-US" dirty="0" smtClean="0">
                <a:effectLst/>
              </a:rPr>
              <a:t> page. In my case the IP is 10.0.1.4.</a:t>
            </a:r>
          </a:p>
          <a:p>
            <a:pPr marL="228600" indent="-228600">
              <a:buAutoNum type="arabicPeriod"/>
            </a:pPr>
            <a:r>
              <a:rPr lang="en-US" dirty="0" smtClean="0">
                <a:effectLst/>
              </a:rPr>
              <a:t>Now you can use Explorer on your local machine and access the shared folder by \\10.0.1.4\Share.</a:t>
            </a:r>
          </a:p>
        </p:txBody>
      </p:sp>
      <p:sp>
        <p:nvSpPr>
          <p:cNvPr id="4" name="Slide Number Placeholder 3"/>
          <p:cNvSpPr>
            <a:spLocks noGrp="1"/>
          </p:cNvSpPr>
          <p:nvPr>
            <p:ph type="sldNum" sz="quarter" idx="10"/>
          </p:nvPr>
        </p:nvSpPr>
        <p:spPr/>
        <p:txBody>
          <a:bodyPr/>
          <a:lstStyle/>
          <a:p>
            <a:fld id="{2C52CFDC-D2D5-4B9F-BA75-89F771E01AEB}" type="slidenum">
              <a:rPr lang="en-US" smtClean="0"/>
              <a:pPr/>
              <a:t>28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86314493"/>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4/18/16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3</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13320055"/>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4</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35473291"/>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5</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5683695"/>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pPr/>
              <a:t>7</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7834985"/>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pPr/>
              <a:t>8</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488187"/>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pPr/>
              <a:t>9</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75683364"/>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10</a:t>
            </a:fld>
            <a:endParaRPr lang="en-US" dirty="0">
              <a:solidFill>
                <a:prstClr val="black"/>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72792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2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1164217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3400" advClick="0" advTm="15000">
        <p14:reveal/>
      </p:transition>
    </mc:Choice>
    <mc:Fallback>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75998269"/>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2015810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26452026"/>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993457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83480594"/>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24581522"/>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21656097"/>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77355576"/>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3662334"/>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85292960"/>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50026291"/>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6531464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2502507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79046262"/>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50815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523320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269526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897803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56016158"/>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67092968"/>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15980010"/>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74418513"/>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28835031"/>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7089362"/>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29926845"/>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93898073"/>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98719938"/>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8070158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2484783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57772306"/>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68673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622162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708182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202760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70698138"/>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723384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73890098"/>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89456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664379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912576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81877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9434205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4756202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36029741"/>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43019768"/>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73442787"/>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62734908"/>
      </p:ext>
    </p:extLst>
  </p:cSld>
  <p:clrMapOvr>
    <a:overrideClrMapping bg1="lt1" tx1="dk1" bg2="lt2" tx2="dk2" accent1="accent1" accent2="accent2" accent3="accent3" accent4="accent4" accent5="accent5" accent6="accent6" hlink="hlink" folHlink="folHlink"/>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reveal/>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theme" Target="../theme/theme1.xml"/><Relationship Id="rId35" Type="http://schemas.openxmlformats.org/officeDocument/2006/relationships/image" Target="../media/image1.png"/><Relationship Id="rId36"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theme" Target="../theme/theme2.xml"/><Relationship Id="rId19" Type="http://schemas.openxmlformats.org/officeDocument/2006/relationships/image" Target="../media/image12.png"/><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61.xml"/><Relationship Id="rId12" Type="http://schemas.openxmlformats.org/officeDocument/2006/relationships/slideLayout" Target="../slideLayouts/slideLayout62.xml"/><Relationship Id="rId13" Type="http://schemas.openxmlformats.org/officeDocument/2006/relationships/slideLayout" Target="../slideLayouts/slideLayout63.xml"/><Relationship Id="rId14" Type="http://schemas.openxmlformats.org/officeDocument/2006/relationships/slideLayout" Target="../slideLayouts/slideLayout64.xml"/><Relationship Id="rId15" Type="http://schemas.openxmlformats.org/officeDocument/2006/relationships/slideLayout" Target="../slideLayouts/slideLayout65.xml"/><Relationship Id="rId16" Type="http://schemas.openxmlformats.org/officeDocument/2006/relationships/slideLayout" Target="../slideLayouts/slideLayout66.xml"/><Relationship Id="rId17" Type="http://schemas.openxmlformats.org/officeDocument/2006/relationships/slideLayout" Target="../slideLayouts/slideLayout67.xml"/><Relationship Id="rId18" Type="http://schemas.openxmlformats.org/officeDocument/2006/relationships/theme" Target="../theme/theme3.xml"/><Relationship Id="rId19" Type="http://schemas.openxmlformats.org/officeDocument/2006/relationships/image" Target="../media/image12.png"/><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9" Type="http://schemas.openxmlformats.org/officeDocument/2006/relationships/slideLayout" Target="../slideLayouts/slideLayout59.xml"/><Relationship Id="rId10"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theme" Target="../theme/theme4.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theme" Target="../theme/theme5.xml"/><Relationship Id="rId8"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95.xml"/><Relationship Id="rId20" Type="http://schemas.openxmlformats.org/officeDocument/2006/relationships/image" Target="../media/image12.png"/><Relationship Id="rId10" Type="http://schemas.openxmlformats.org/officeDocument/2006/relationships/slideLayout" Target="../slideLayouts/slideLayout96.xml"/><Relationship Id="rId11" Type="http://schemas.openxmlformats.org/officeDocument/2006/relationships/slideLayout" Target="../slideLayouts/slideLayout97.xml"/><Relationship Id="rId12" Type="http://schemas.openxmlformats.org/officeDocument/2006/relationships/slideLayout" Target="../slideLayouts/slideLayout98.xml"/><Relationship Id="rId13" Type="http://schemas.openxmlformats.org/officeDocument/2006/relationships/slideLayout" Target="../slideLayouts/slideLayout99.xml"/><Relationship Id="rId14" Type="http://schemas.openxmlformats.org/officeDocument/2006/relationships/slideLayout" Target="../slideLayouts/slideLayout100.xml"/><Relationship Id="rId15" Type="http://schemas.openxmlformats.org/officeDocument/2006/relationships/slideLayout" Target="../slideLayouts/slideLayout101.xml"/><Relationship Id="rId16" Type="http://schemas.openxmlformats.org/officeDocument/2006/relationships/slideLayout" Target="../slideLayouts/slideLayout102.xml"/><Relationship Id="rId17" Type="http://schemas.openxmlformats.org/officeDocument/2006/relationships/slideLayout" Target="../slideLayouts/slideLayout103.xml"/><Relationship Id="rId18" Type="http://schemas.openxmlformats.org/officeDocument/2006/relationships/slideLayout" Target="../slideLayouts/slideLayout104.xml"/><Relationship Id="rId19" Type="http://schemas.openxmlformats.org/officeDocument/2006/relationships/theme" Target="../theme/theme6.xml"/><Relationship Id="rId1" Type="http://schemas.openxmlformats.org/officeDocument/2006/relationships/slideLayout" Target="../slideLayouts/slideLayout87.xml"/><Relationship Id="rId2" Type="http://schemas.openxmlformats.org/officeDocument/2006/relationships/slideLayout" Target="../slideLayouts/slideLayout88.xml"/><Relationship Id="rId3" Type="http://schemas.openxmlformats.org/officeDocument/2006/relationships/slideLayout" Target="../slideLayouts/slideLayout89.xml"/><Relationship Id="rId4" Type="http://schemas.openxmlformats.org/officeDocument/2006/relationships/slideLayout" Target="../slideLayouts/slideLayout90.xml"/><Relationship Id="rId5" Type="http://schemas.openxmlformats.org/officeDocument/2006/relationships/slideLayout" Target="../slideLayouts/slideLayout91.xml"/><Relationship Id="rId6" Type="http://schemas.openxmlformats.org/officeDocument/2006/relationships/slideLayout" Target="../slideLayouts/slideLayout92.xml"/><Relationship Id="rId7" Type="http://schemas.openxmlformats.org/officeDocument/2006/relationships/slideLayout" Target="../slideLayouts/slideLayout93.xml"/><Relationship Id="rId8"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15.xml"/><Relationship Id="rId12" Type="http://schemas.openxmlformats.org/officeDocument/2006/relationships/theme" Target="../theme/theme7.xml"/><Relationship Id="rId13" Type="http://schemas.openxmlformats.org/officeDocument/2006/relationships/image" Target="../media/image12.png"/><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26.xml"/><Relationship Id="rId12" Type="http://schemas.openxmlformats.org/officeDocument/2006/relationships/theme" Target="../theme/theme8.xml"/><Relationship Id="rId13" Type="http://schemas.openxmlformats.org/officeDocument/2006/relationships/image" Target="../media/image25.png"/><Relationship Id="rId1" Type="http://schemas.openxmlformats.org/officeDocument/2006/relationships/slideLayout" Target="../slideLayouts/slideLayout116.xml"/><Relationship Id="rId2" Type="http://schemas.openxmlformats.org/officeDocument/2006/relationships/slideLayout" Target="../slideLayouts/slideLayout117.xml"/><Relationship Id="rId3" Type="http://schemas.openxmlformats.org/officeDocument/2006/relationships/slideLayout" Target="../slideLayouts/slideLayout118.xml"/><Relationship Id="rId4" Type="http://schemas.openxmlformats.org/officeDocument/2006/relationships/slideLayout" Target="../slideLayouts/slideLayout119.xml"/><Relationship Id="rId5" Type="http://schemas.openxmlformats.org/officeDocument/2006/relationships/slideLayout" Target="../slideLayouts/slideLayout120.xml"/><Relationship Id="rId6" Type="http://schemas.openxmlformats.org/officeDocument/2006/relationships/slideLayout" Target="../slideLayouts/slideLayout121.xml"/><Relationship Id="rId7" Type="http://schemas.openxmlformats.org/officeDocument/2006/relationships/slideLayout" Target="../slideLayouts/slideLayout122.xml"/><Relationship Id="rId8" Type="http://schemas.openxmlformats.org/officeDocument/2006/relationships/slideLayout" Target="../slideLayouts/slideLayout123.xml"/><Relationship Id="rId9" Type="http://schemas.openxmlformats.org/officeDocument/2006/relationships/slideLayout" Target="../slideLayouts/slideLayout124.xml"/><Relationship Id="rId10"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830"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 id="2147483825" r:id="rId10"/>
    <p:sldLayoutId id="2147483826" r:id="rId11"/>
    <p:sldLayoutId id="2147483827" r:id="rId12"/>
    <p:sldLayoutId id="2147483828"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 xmlns:p15="http://schemas.microsoft.com/office/powerpoint/2012/main" xmlns:p="http://schemas.openxmlformats.org/presentationml/2006/main" xmlns:r="http://schemas.openxmlformats.org/officeDocument/2006/relationships" xmlns:a="http://schemas.openxmlformats.org/drawingml/2006/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60.emf"/><Relationship Id="rId5" Type="http://schemas.openxmlformats.org/officeDocument/2006/relationships/image" Target="../media/image61.emf"/><Relationship Id="rId1" Type="http://schemas.openxmlformats.org/officeDocument/2006/relationships/slideLayout" Target="../slideLayouts/slideLayout4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61.emf"/><Relationship Id="rId3"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1" Type="http://schemas.openxmlformats.org/officeDocument/2006/relationships/slideLayout" Target="../slideLayouts/slideLayout21.xml"/><Relationship Id="rId2"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jpeg"/><Relationship Id="rId8" Type="http://schemas.openxmlformats.org/officeDocument/2006/relationships/image" Target="../media/image75.png"/><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gif"/><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jpeg"/><Relationship Id="rId9"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 Id="rId3" Type="http://schemas.openxmlformats.org/officeDocument/2006/relationships/hyperlink" Target="https://azure.microsoft.com/en-us/documentation/articles/choose-web-site-cloud-service-v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0" y="1502979"/>
            <a:ext cx="12192001" cy="1773622"/>
          </a:xfrm>
        </p:spPr>
        <p:txBody>
          <a:bodyPr>
            <a:noAutofit/>
          </a:bodyPr>
          <a:lstStyle/>
          <a:p>
            <a:pPr algn="ctr"/>
            <a:r>
              <a:rPr lang="en-US" dirty="0" smtClean="0"/>
              <a:t>Azure IaaS</a:t>
            </a:r>
            <a:br>
              <a:rPr lang="en-US" dirty="0" smtClean="0"/>
            </a:br>
            <a:r>
              <a:rPr lang="en-US" dirty="0" smtClean="0"/>
              <a:t>Intro to VMs and Virtual Networks</a:t>
            </a:r>
            <a:endParaRPr lang="en-US" dirty="0"/>
          </a:p>
        </p:txBody>
      </p:sp>
      <p:sp>
        <p:nvSpPr>
          <p:cNvPr id="3" name="Text Placeholder 2"/>
          <p:cNvSpPr>
            <a:spLocks noGrp="1"/>
          </p:cNvSpPr>
          <p:nvPr>
            <p:ph type="body" sz="quarter" idx="10"/>
          </p:nvPr>
        </p:nvSpPr>
        <p:spPr/>
        <p:txBody>
          <a:bodyPr/>
          <a:lstStyle/>
          <a:p>
            <a:r>
              <a:rPr lang="en-US" sz="2800" dirty="0" smtClean="0"/>
              <a:t>Santosh Hari</a:t>
            </a:r>
            <a:endParaRPr lang="en-US" sz="28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3622700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016369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54247" y="1521538"/>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7765161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3304044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0774432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87611100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82087053"/>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0342962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0"/>
                    </a:ext>
                  </a:extLst>
                </a:gridCol>
                <a:gridCol w="1500027">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1"/>
                    </a:ext>
                  </a:extLst>
                </a:gridCol>
                <a:gridCol w="1510301">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2"/>
                    </a:ext>
                  </a:extLst>
                </a:gridCol>
                <a:gridCol w="1500027">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3"/>
                    </a:ext>
                  </a:extLst>
                </a:gridCol>
                <a:gridCol w="1397285">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4"/>
                    </a:ext>
                  </a:extLst>
                </a:gridCol>
                <a:gridCol w="2225598">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5"/>
                    </a:ext>
                  </a:extLst>
                </a:gridCol>
                <a:gridCol w="1579489">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3803304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Why VMs</a:t>
            </a: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Create Win Virtual Machine</a:t>
            </a:r>
            <a:r>
              <a:rPr lang="en-US" sz="4000" dirty="0">
                <a:sym typeface="Wingdings" panose="05000000000000000000" pitchFamily="2" charset="2"/>
              </a:rPr>
              <a:t> </a:t>
            </a:r>
            <a:r>
              <a:rPr lang="en-US" sz="4000" dirty="0" smtClean="0">
                <a:sym typeface="Wingdings" panose="05000000000000000000" pitchFamily="2" charset="2"/>
              </a:rPr>
              <a:t>w/ </a:t>
            </a:r>
            <a:r>
              <a:rPr lang="en-US" sz="4000" dirty="0" smtClean="0">
                <a:solidFill>
                  <a:schemeClr val="bg1"/>
                </a:solidFill>
                <a:latin typeface="+mj-lt"/>
                <a:sym typeface="Wingdings" panose="05000000000000000000" pitchFamily="2" charset="2"/>
              </a:rPr>
              <a:t>Virtual Network</a:t>
            </a:r>
          </a:p>
          <a:p>
            <a:pPr marL="571500" indent="-571500">
              <a:buClr>
                <a:srgbClr val="92D050"/>
              </a:buClr>
              <a:buFont typeface="Wingdings" panose="05000000000000000000" pitchFamily="2" charset="2"/>
              <a:buChar char="à"/>
            </a:pPr>
            <a:r>
              <a:rPr lang="en-US" sz="4000" dirty="0">
                <a:sym typeface="Wingdings" panose="05000000000000000000" pitchFamily="2" charset="2"/>
              </a:rPr>
              <a:t>Create </a:t>
            </a:r>
            <a:r>
              <a:rPr lang="en-US" sz="4000" dirty="0" smtClean="0">
                <a:sym typeface="Wingdings" panose="05000000000000000000" pitchFamily="2" charset="2"/>
              </a:rPr>
              <a:t>Linux </a:t>
            </a:r>
            <a:r>
              <a:rPr lang="en-US" sz="4000" dirty="0">
                <a:sym typeface="Wingdings" panose="05000000000000000000" pitchFamily="2" charset="2"/>
              </a:rPr>
              <a:t>Virtual Machine </a:t>
            </a:r>
            <a:r>
              <a:rPr lang="en-US" sz="4000" dirty="0" smtClean="0">
                <a:sym typeface="Wingdings" panose="05000000000000000000" pitchFamily="2" charset="2"/>
              </a:rPr>
              <a:t>&amp; add to </a:t>
            </a:r>
            <a:r>
              <a:rPr lang="en-US" sz="4000" dirty="0">
                <a:sym typeface="Wingdings" panose="05000000000000000000" pitchFamily="2" charset="2"/>
              </a:rPr>
              <a:t>Virtual </a:t>
            </a:r>
            <a:r>
              <a:rPr lang="en-US" sz="4000" dirty="0" smtClean="0">
                <a:sym typeface="Wingdings" panose="05000000000000000000" pitchFamily="2" charset="2"/>
              </a:rPr>
              <a:t>Network</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VMs communicate with each other</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Some general concepts like SLA and extensions (if time permits)</a:t>
            </a:r>
          </a:p>
          <a:p>
            <a:pPr marL="571500" indent="-571500">
              <a:buClr>
                <a:srgbClr val="92D050"/>
              </a:buClr>
              <a:buFont typeface="Wingdings" panose="05000000000000000000" pitchFamily="2" charset="2"/>
              <a:buChar char="à"/>
            </a:pPr>
            <a:endParaRPr lang="en-US" sz="4000" dirty="0" smtClean="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67015909"/>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0"/>
                    </a:ext>
                  </a:extLst>
                </a:gridCol>
                <a:gridCol w="1500027">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1"/>
                    </a:ext>
                  </a:extLst>
                </a:gridCol>
                <a:gridCol w="1510301">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2"/>
                    </a:ext>
                  </a:extLst>
                </a:gridCol>
                <a:gridCol w="1500027">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3"/>
                    </a:ext>
                  </a:extLst>
                </a:gridCol>
                <a:gridCol w="1397285">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4"/>
                    </a:ext>
                  </a:extLst>
                </a:gridCol>
                <a:gridCol w="2225598">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5"/>
                    </a:ext>
                  </a:extLst>
                </a:gridCol>
                <a:gridCol w="1579489">
                  <a:extLst>
                    <a:ext uri="{9D8B030D-6E8A-4147-A177-3AD203B41FA5}">
                      <a16:colId xmlns="" xmlns:a16="http://schemas.microsoft.com/office/drawing/2014/main" xmlns:p="http://schemas.openxmlformats.org/presentationml/2006/main" xmlns:r="http://schemas.openxmlformats.org/officeDocument/2006/relationships" xmlns:a="http://schemas.openxmlformats.org/drawingml/2006/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xmlns:p="http://schemas.openxmlformats.org/presentationml/2006/main" xmlns:r="http://schemas.openxmlformats.org/officeDocument/2006/relationships" xmlns:a="http://schemas.openxmlformats.org/drawingml/2006/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2471825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22039444"/>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0745470" cy="4419600"/>
          </a:xfrm>
          <a:prstGeom prst="rect">
            <a:avLst/>
          </a:prstGeom>
        </p:spPr>
        <p:txBody>
          <a:bodyPr>
            <a:noAutofit/>
          </a:bodyPr>
          <a:lstStyle/>
          <a:p>
            <a:r>
              <a:rPr lang="en-US" sz="2800" dirty="0" smtClean="0"/>
              <a:t>Installable components to customize VM instances</a:t>
            </a:r>
          </a:p>
          <a:p>
            <a:r>
              <a:rPr lang="en-US" sz="2800" dirty="0" smtClean="0"/>
              <a:t>Enable various DevOps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1459666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40981" y="2716214"/>
            <a:ext cx="10086517" cy="917575"/>
          </a:xfrm>
          <a:prstGeom prst="rect">
            <a:avLst/>
          </a:prstGeom>
        </p:spPr>
        <p:txBody>
          <a:bodyPr/>
          <a:lstStyle/>
          <a:p>
            <a:r>
              <a:rPr lang="en-US" dirty="0" smtClean="0"/>
              <a:t>Demo: </a:t>
            </a:r>
            <a:r>
              <a:rPr lang="en-US" altLang="zh-CN" dirty="0"/>
              <a:t>Add </a:t>
            </a:r>
            <a:r>
              <a:rPr lang="en-US" altLang="zh-CN" dirty="0" smtClean="0"/>
              <a:t>an extension </a:t>
            </a:r>
            <a:r>
              <a:rPr lang="en-US" altLang="zh-CN" dirty="0"/>
              <a:t>to </a:t>
            </a:r>
            <a:r>
              <a:rPr lang="en-US" altLang="zh-CN" dirty="0" smtClean="0"/>
              <a:t>a VM </a:t>
            </a:r>
            <a:r>
              <a:rPr lang="en-US" altLang="zh-CN" dirty="0"/>
              <a:t>instance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68233868"/>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25</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12" name="Picture 11"/>
          <p:cNvPicPr>
            <a:picLocks noChangeAspect="1"/>
          </p:cNvPicPr>
          <p:nvPr/>
        </p:nvPicPr>
        <p:blipFill>
          <a:blip r:embed="rId3"/>
          <a:stretch>
            <a:fillRect/>
          </a:stretch>
        </p:blipFill>
        <p:spPr>
          <a:xfrm>
            <a:off x="1711654" y="1796655"/>
            <a:ext cx="8778109" cy="3962860"/>
          </a:xfrm>
          <a:prstGeom prst="rect">
            <a:avLst/>
          </a:prstGeom>
          <a:ln w="76200">
            <a:solidFill>
              <a:srgbClr val="012456"/>
            </a:solidFill>
          </a:ln>
        </p:spPr>
      </p:pic>
      <p:sp>
        <p:nvSpPr>
          <p:cNvPr id="6" name="TextBox 5"/>
          <p:cNvSpPr txBox="1"/>
          <p:nvPr/>
        </p:nvSpPr>
        <p:spPr>
          <a:xfrm>
            <a:off x="1711654" y="1312311"/>
            <a:ext cx="5412261" cy="369332"/>
          </a:xfrm>
          <a:prstGeom prst="rect">
            <a:avLst/>
          </a:prstGeom>
          <a:noFill/>
        </p:spPr>
        <p:txBody>
          <a:bodyPr wrap="square" rtlCol="0">
            <a:spAutoFit/>
          </a:bodyPr>
          <a:lstStyle/>
          <a:p>
            <a:r>
              <a:rPr lang="en-US" dirty="0">
                <a:solidFill>
                  <a:schemeClr val="bg1"/>
                </a:solidFill>
              </a:rPr>
              <a:t>List available VM extensions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61945282"/>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3" name="Picture 2"/>
          <p:cNvPicPr>
            <a:picLocks noChangeAspect="1"/>
          </p:cNvPicPr>
          <p:nvPr/>
        </p:nvPicPr>
        <p:blipFill>
          <a:blip r:embed="rId3"/>
          <a:stretch>
            <a:fillRect/>
          </a:stretch>
        </p:blipFill>
        <p:spPr>
          <a:xfrm>
            <a:off x="716690" y="4510231"/>
            <a:ext cx="10798817" cy="1186234"/>
          </a:xfrm>
          <a:prstGeom prst="rect">
            <a:avLst/>
          </a:prstGeom>
          <a:ln w="76200">
            <a:solidFill>
              <a:srgbClr val="012456"/>
            </a:solidFill>
          </a:ln>
        </p:spPr>
      </p:pic>
      <p:pic>
        <p:nvPicPr>
          <p:cNvPr id="5" name="Picture 4"/>
          <p:cNvPicPr>
            <a:picLocks noChangeAspect="1"/>
          </p:cNvPicPr>
          <p:nvPr/>
        </p:nvPicPr>
        <p:blipFill>
          <a:blip r:embed="rId4"/>
          <a:stretch>
            <a:fillRect/>
          </a:stretch>
        </p:blipFill>
        <p:spPr>
          <a:xfrm>
            <a:off x="716690" y="2214522"/>
            <a:ext cx="10798817" cy="1735957"/>
          </a:xfrm>
          <a:prstGeom prst="rect">
            <a:avLst/>
          </a:prstGeom>
          <a:ln w="76200">
            <a:solidFill>
              <a:srgbClr val="012456"/>
            </a:solidFill>
          </a:ln>
        </p:spPr>
      </p:pic>
      <p:sp>
        <p:nvSpPr>
          <p:cNvPr id="6" name="TextBox 5"/>
          <p:cNvSpPr txBox="1"/>
          <p:nvPr/>
        </p:nvSpPr>
        <p:spPr>
          <a:xfrm>
            <a:off x="716690" y="1705232"/>
            <a:ext cx="5412261" cy="369332"/>
          </a:xfrm>
          <a:prstGeom prst="rect">
            <a:avLst/>
          </a:prstGeom>
          <a:noFill/>
        </p:spPr>
        <p:txBody>
          <a:bodyPr wrap="square" rtlCol="0">
            <a:spAutoFit/>
          </a:bodyPr>
          <a:lstStyle/>
          <a:p>
            <a:r>
              <a:rPr lang="en-US" dirty="0" smtClean="0">
                <a:solidFill>
                  <a:schemeClr val="bg1"/>
                </a:solidFill>
              </a:rPr>
              <a:t>Before Custom Script Extension is installed</a:t>
            </a:r>
            <a:endParaRPr lang="en-US" dirty="0">
              <a:solidFill>
                <a:schemeClr val="bg1"/>
              </a:solidFill>
            </a:endParaRPr>
          </a:p>
        </p:txBody>
      </p:sp>
      <p:sp>
        <p:nvSpPr>
          <p:cNvPr id="9" name="TextBox 8"/>
          <p:cNvSpPr txBox="1"/>
          <p:nvPr/>
        </p:nvSpPr>
        <p:spPr>
          <a:xfrm>
            <a:off x="703837" y="4090437"/>
            <a:ext cx="5412261" cy="369332"/>
          </a:xfrm>
          <a:prstGeom prst="rect">
            <a:avLst/>
          </a:prstGeom>
          <a:noFill/>
        </p:spPr>
        <p:txBody>
          <a:bodyPr wrap="square" rtlCol="0">
            <a:spAutoFit/>
          </a:bodyPr>
          <a:lstStyle/>
          <a:p>
            <a:r>
              <a:rPr lang="en-US" dirty="0" smtClean="0">
                <a:solidFill>
                  <a:schemeClr val="bg1"/>
                </a:solidFill>
              </a:rPr>
              <a:t>Script execution result</a:t>
            </a:r>
            <a:endParaRPr lang="en-US"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44616217"/>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Azure Files vs Disks</a:t>
            </a:r>
            <a:endParaRPr lang="en-US" dirty="0"/>
          </a:p>
        </p:txBody>
      </p:sp>
      <p:graphicFrame>
        <p:nvGraphicFramePr>
          <p:cNvPr id="3" name="Table 2"/>
          <p:cNvGraphicFramePr>
            <a:graphicFrameLocks noGrp="1"/>
          </p:cNvGraphicFramePr>
          <p:nvPr>
            <p:extLst/>
          </p:nvPr>
        </p:nvGraphicFramePr>
        <p:xfrm>
          <a:off x="461813" y="1401801"/>
          <a:ext cx="11384471" cy="4854794"/>
        </p:xfrm>
        <a:graphic>
          <a:graphicData uri="http://schemas.openxmlformats.org/drawingml/2006/table">
            <a:tbl>
              <a:tblPr firstRow="1" firstCol="1" bandRow="1">
                <a:tableStyleId>{5C22544A-7EE6-4342-B048-85BDC9FD1C3A}</a:tableStyleId>
              </a:tblPr>
              <a:tblGrid>
                <a:gridCol w="2258679"/>
                <a:gridCol w="5360850"/>
                <a:gridCol w="3764942"/>
              </a:tblGrid>
              <a:tr h="374914">
                <a:tc>
                  <a:txBody>
                    <a:bodyPr/>
                    <a:lstStyle/>
                    <a:p>
                      <a:pPr marL="0" marR="0">
                        <a:lnSpc>
                          <a:spcPct val="115000"/>
                        </a:lnSpc>
                        <a:spcBef>
                          <a:spcPts val="0"/>
                        </a:spcBef>
                        <a:spcAft>
                          <a:spcPts val="1000"/>
                        </a:spcAft>
                      </a:pPr>
                      <a:r>
                        <a:rPr lang="en-US" sz="1400" dirty="0">
                          <a:effectLst/>
                        </a:rPr>
                        <a:t>Description</a:t>
                      </a:r>
                      <a:endParaRPr lang="en-US" sz="1400" dirty="0">
                        <a:effectLst/>
                        <a:latin typeface="Calibri"/>
                        <a:ea typeface="Calibri"/>
                        <a:cs typeface="Times New Roman"/>
                      </a:endParaRPr>
                    </a:p>
                  </a:txBody>
                  <a:tcPr marL="0" marR="0" marT="0" marB="0" anchor="ctr"/>
                </a:tc>
                <a:tc>
                  <a:txBody>
                    <a:bodyPr/>
                    <a:lstStyle/>
                    <a:p>
                      <a:pPr marL="0" marR="0">
                        <a:lnSpc>
                          <a:spcPct val="115000"/>
                        </a:lnSpc>
                        <a:spcBef>
                          <a:spcPts val="0"/>
                        </a:spcBef>
                        <a:spcAft>
                          <a:spcPts val="1000"/>
                        </a:spcAft>
                      </a:pPr>
                      <a:r>
                        <a:rPr lang="en-US" sz="1400">
                          <a:effectLst/>
                        </a:rPr>
                        <a:t>Disk</a:t>
                      </a:r>
                      <a:endParaRPr lang="en-US" sz="1400">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effectLst/>
                        </a:rPr>
                        <a:t>Azure Files</a:t>
                      </a:r>
                      <a:endParaRPr lang="en-US" sz="1400">
                        <a:effectLst/>
                        <a:latin typeface="Calibri"/>
                        <a:ea typeface="Calibri"/>
                        <a:cs typeface="Times New Roman"/>
                      </a:endParaRPr>
                    </a:p>
                  </a:txBody>
                  <a:tcPr marL="64162" marR="64162" marT="32082" marB="32082" anchor="ctr"/>
                </a:tc>
              </a:tr>
              <a:tr h="377391">
                <a:tc>
                  <a:txBody>
                    <a:bodyPr/>
                    <a:lstStyle/>
                    <a:p>
                      <a:pPr marL="0" marR="0">
                        <a:lnSpc>
                          <a:spcPct val="115000"/>
                        </a:lnSpc>
                        <a:spcBef>
                          <a:spcPts val="0"/>
                        </a:spcBef>
                        <a:spcAft>
                          <a:spcPts val="1000"/>
                        </a:spcAft>
                      </a:pPr>
                      <a:r>
                        <a:rPr lang="en-US" sz="1400" b="1" dirty="0">
                          <a:solidFill>
                            <a:schemeClr val="bg1"/>
                          </a:solidFill>
                          <a:effectLst/>
                        </a:rPr>
                        <a:t>Relationship with Azure VMs</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Required for booting (OS Disk)</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a:lnSpc>
                          <a:spcPct val="107000"/>
                        </a:lnSpc>
                      </a:pPr>
                      <a:endParaRPr lang="en-US" sz="1400">
                        <a:solidFill>
                          <a:schemeClr val="tx2"/>
                        </a:solidFill>
                        <a:effectLst/>
                        <a:latin typeface="Calibri"/>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Scope</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Exclusive/Isolated to a single VM</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Shared access across multiple VMs</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Snapshots and Copy</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Yes </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No</a:t>
                      </a:r>
                      <a:endParaRPr lang="en-US" sz="1400">
                        <a:solidFill>
                          <a:schemeClr val="tx2"/>
                        </a:solidFill>
                        <a:effectLst/>
                        <a:latin typeface="Calibri"/>
                        <a:ea typeface="Calibri"/>
                        <a:cs typeface="Times New Roman"/>
                      </a:endParaRPr>
                    </a:p>
                  </a:txBody>
                  <a:tcPr marL="64162" marR="64162" marT="32082" marB="32082" anchor="ctr"/>
                </a:tc>
              </a:tr>
              <a:tr h="426736">
                <a:tc>
                  <a:txBody>
                    <a:bodyPr/>
                    <a:lstStyle/>
                    <a:p>
                      <a:pPr marL="0" marR="0">
                        <a:lnSpc>
                          <a:spcPct val="115000"/>
                        </a:lnSpc>
                        <a:spcBef>
                          <a:spcPts val="0"/>
                        </a:spcBef>
                        <a:spcAft>
                          <a:spcPts val="1000"/>
                        </a:spcAft>
                      </a:pPr>
                      <a:r>
                        <a:rPr lang="en-US" sz="1400" b="1" dirty="0">
                          <a:solidFill>
                            <a:schemeClr val="bg1"/>
                          </a:solidFill>
                          <a:effectLst/>
                        </a:rPr>
                        <a:t>Configuration</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Configured via portal/Management APIs and available at boot time</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Connect after boot (via net use on windows)</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Built-in authentication</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Built-in authentication</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Set up authentication on net use</a:t>
                      </a:r>
                      <a:endParaRPr lang="en-US" sz="140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Cleanup</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Resources can be cleaned up with VM if needed</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Manually via standard file APIs or REST APIs</a:t>
                      </a:r>
                      <a:endParaRPr lang="en-US" sz="1400">
                        <a:solidFill>
                          <a:schemeClr val="tx2"/>
                        </a:solidFill>
                        <a:effectLst/>
                        <a:latin typeface="Calibri"/>
                        <a:ea typeface="Calibri"/>
                        <a:cs typeface="Times New Roman"/>
                      </a:endParaRPr>
                    </a:p>
                  </a:txBody>
                  <a:tcPr marL="64162" marR="64162" marT="32082" marB="32082" anchor="ctr"/>
                </a:tc>
              </a:tr>
              <a:tr h="426736">
                <a:tc>
                  <a:txBody>
                    <a:bodyPr/>
                    <a:lstStyle/>
                    <a:p>
                      <a:pPr marL="0" marR="0">
                        <a:lnSpc>
                          <a:spcPct val="115000"/>
                        </a:lnSpc>
                        <a:spcBef>
                          <a:spcPts val="0"/>
                        </a:spcBef>
                        <a:spcAft>
                          <a:spcPts val="1000"/>
                        </a:spcAft>
                      </a:pPr>
                      <a:r>
                        <a:rPr lang="en-US" sz="1400" b="1" dirty="0">
                          <a:solidFill>
                            <a:schemeClr val="bg1"/>
                          </a:solidFill>
                          <a:effectLst/>
                        </a:rPr>
                        <a:t>Access via REST</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dirty="0">
                          <a:solidFill>
                            <a:schemeClr val="tx2"/>
                          </a:solidFill>
                          <a:effectLst/>
                        </a:rPr>
                        <a:t>Can only access as fixed formatted VHD (single blob) via REST. Files stored in VHD cannot be accessed via REST.</a:t>
                      </a:r>
                      <a:endParaRPr lang="en-US" sz="1400" dirty="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a:solidFill>
                            <a:schemeClr val="tx2"/>
                          </a:solidFill>
                          <a:effectLst/>
                        </a:rPr>
                        <a:t>Individual files stored in share are accessible via REST</a:t>
                      </a:r>
                      <a:endParaRPr lang="en-US" sz="1400">
                        <a:solidFill>
                          <a:schemeClr val="tx2"/>
                        </a:solidFill>
                        <a:effectLst/>
                        <a:latin typeface="Calibri"/>
                        <a:ea typeface="Calibri"/>
                        <a:cs typeface="Times New Roman"/>
                      </a:endParaRPr>
                    </a:p>
                  </a:txBody>
                  <a:tcPr marL="64162" marR="64162" marT="32082" marB="32082" anchor="ctr"/>
                </a:tc>
              </a:tr>
              <a:tr h="612818">
                <a:tc>
                  <a:txBody>
                    <a:bodyPr/>
                    <a:lstStyle/>
                    <a:p>
                      <a:pPr marL="0" marR="0">
                        <a:lnSpc>
                          <a:spcPct val="115000"/>
                        </a:lnSpc>
                        <a:spcBef>
                          <a:spcPts val="0"/>
                        </a:spcBef>
                        <a:spcAft>
                          <a:spcPts val="1000"/>
                        </a:spcAft>
                      </a:pPr>
                      <a:r>
                        <a:rPr lang="en-US" sz="1400" b="1" dirty="0">
                          <a:solidFill>
                            <a:schemeClr val="bg1"/>
                          </a:solidFill>
                          <a:effectLst/>
                        </a:rPr>
                        <a:t>Max Size</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1TB Disk</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dirty="0">
                          <a:solidFill>
                            <a:schemeClr val="tx2"/>
                          </a:solidFill>
                          <a:effectLst/>
                        </a:rPr>
                        <a:t>5TB File Share</a:t>
                      </a:r>
                    </a:p>
                    <a:p>
                      <a:pPr marL="0" marR="0">
                        <a:lnSpc>
                          <a:spcPct val="115000"/>
                        </a:lnSpc>
                        <a:spcBef>
                          <a:spcPts val="0"/>
                        </a:spcBef>
                        <a:spcAft>
                          <a:spcPts val="1000"/>
                        </a:spcAft>
                      </a:pPr>
                      <a:r>
                        <a:rPr lang="en-US" sz="1400" dirty="0">
                          <a:solidFill>
                            <a:schemeClr val="tx2"/>
                          </a:solidFill>
                          <a:effectLst/>
                        </a:rPr>
                        <a:t>1TB file within share</a:t>
                      </a:r>
                      <a:endParaRPr lang="en-US" sz="1400" dirty="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dirty="0">
                          <a:solidFill>
                            <a:schemeClr val="bg1"/>
                          </a:solidFill>
                          <a:effectLst/>
                        </a:rPr>
                        <a:t>Max 8KB </a:t>
                      </a:r>
                      <a:r>
                        <a:rPr lang="en-US" sz="1400" b="1" dirty="0" err="1">
                          <a:solidFill>
                            <a:schemeClr val="bg1"/>
                          </a:solidFill>
                          <a:effectLst/>
                        </a:rPr>
                        <a:t>IOps</a:t>
                      </a:r>
                      <a:endParaRPr lang="en-US" sz="1400" b="1"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a:solidFill>
                            <a:schemeClr val="tx2"/>
                          </a:solidFill>
                          <a:effectLst/>
                        </a:rPr>
                        <a:t>500 IOps</a:t>
                      </a:r>
                      <a:endParaRPr lang="en-US" sz="1400">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dirty="0">
                          <a:solidFill>
                            <a:schemeClr val="tx2"/>
                          </a:solidFill>
                          <a:effectLst/>
                        </a:rPr>
                        <a:t>1000 </a:t>
                      </a:r>
                      <a:r>
                        <a:rPr lang="en-US" sz="1400" dirty="0" err="1">
                          <a:solidFill>
                            <a:schemeClr val="tx2"/>
                          </a:solidFill>
                          <a:effectLst/>
                        </a:rPr>
                        <a:t>IOps</a:t>
                      </a:r>
                      <a:endParaRPr lang="en-US" sz="1400" dirty="0">
                        <a:solidFill>
                          <a:schemeClr val="tx2"/>
                        </a:solidFill>
                        <a:effectLst/>
                        <a:latin typeface="Calibri"/>
                        <a:ea typeface="Calibri"/>
                        <a:cs typeface="Times New Roman"/>
                      </a:endParaRPr>
                    </a:p>
                  </a:txBody>
                  <a:tcPr marL="64162" marR="64162" marT="32082" marB="32082" anchor="ctr"/>
                </a:tc>
              </a:tr>
              <a:tr h="366246">
                <a:tc>
                  <a:txBody>
                    <a:bodyPr/>
                    <a:lstStyle/>
                    <a:p>
                      <a:pPr marL="0" marR="0">
                        <a:lnSpc>
                          <a:spcPct val="115000"/>
                        </a:lnSpc>
                        <a:spcBef>
                          <a:spcPts val="0"/>
                        </a:spcBef>
                        <a:spcAft>
                          <a:spcPts val="1000"/>
                        </a:spcAft>
                      </a:pPr>
                      <a:r>
                        <a:rPr lang="en-US" sz="1400" b="1" u="none" dirty="0">
                          <a:solidFill>
                            <a:schemeClr val="bg1"/>
                          </a:solidFill>
                          <a:effectLst/>
                        </a:rPr>
                        <a:t>Throughput</a:t>
                      </a:r>
                      <a:endParaRPr lang="en-US" sz="1400" b="1" u="none" dirty="0">
                        <a:solidFill>
                          <a:schemeClr val="bg1"/>
                        </a:solidFill>
                        <a:effectLst/>
                        <a:latin typeface="Calibri"/>
                        <a:ea typeface="Calibri"/>
                        <a:cs typeface="Times New Roman"/>
                      </a:endParaRPr>
                    </a:p>
                  </a:txBody>
                  <a:tcPr marL="0" marR="0" marT="0" marB="0" anchor="ctr">
                    <a:solidFill>
                      <a:schemeClr val="accent1">
                        <a:lumMod val="75000"/>
                      </a:schemeClr>
                    </a:solidFill>
                  </a:tcPr>
                </a:tc>
                <a:tc>
                  <a:txBody>
                    <a:bodyPr/>
                    <a:lstStyle/>
                    <a:p>
                      <a:pPr marL="0" marR="0">
                        <a:lnSpc>
                          <a:spcPct val="115000"/>
                        </a:lnSpc>
                        <a:spcBef>
                          <a:spcPts val="0"/>
                        </a:spcBef>
                        <a:spcAft>
                          <a:spcPts val="1000"/>
                        </a:spcAft>
                      </a:pPr>
                      <a:r>
                        <a:rPr lang="en-US" sz="1400" u="none">
                          <a:solidFill>
                            <a:schemeClr val="tx2"/>
                          </a:solidFill>
                          <a:effectLst/>
                        </a:rPr>
                        <a:t>Up to 60 MB/s per Disk</a:t>
                      </a:r>
                      <a:endParaRPr lang="en-US" sz="1400" u="none">
                        <a:solidFill>
                          <a:schemeClr val="tx2"/>
                        </a:solidFill>
                        <a:effectLst/>
                        <a:latin typeface="Calibri"/>
                        <a:ea typeface="Calibri"/>
                        <a:cs typeface="Times New Roman"/>
                      </a:endParaRPr>
                    </a:p>
                  </a:txBody>
                  <a:tcPr marL="64162" marR="64162" marT="32082" marB="32082" anchor="ctr"/>
                </a:tc>
                <a:tc>
                  <a:txBody>
                    <a:bodyPr/>
                    <a:lstStyle/>
                    <a:p>
                      <a:pPr marL="0" marR="0">
                        <a:lnSpc>
                          <a:spcPct val="115000"/>
                        </a:lnSpc>
                        <a:spcBef>
                          <a:spcPts val="0"/>
                        </a:spcBef>
                        <a:spcAft>
                          <a:spcPts val="1000"/>
                        </a:spcAft>
                      </a:pPr>
                      <a:r>
                        <a:rPr lang="en-US" sz="1400" u="none" dirty="0">
                          <a:solidFill>
                            <a:schemeClr val="tx2"/>
                          </a:solidFill>
                          <a:effectLst/>
                        </a:rPr>
                        <a:t>Up to 60 MB/s per File Share</a:t>
                      </a:r>
                      <a:endParaRPr lang="en-US" sz="1400" u="none" dirty="0">
                        <a:solidFill>
                          <a:schemeClr val="tx2"/>
                        </a:solidFill>
                        <a:effectLst/>
                        <a:latin typeface="Calibri"/>
                        <a:ea typeface="Calibri"/>
                        <a:cs typeface="Times New Roman"/>
                      </a:endParaRPr>
                    </a:p>
                  </a:txBody>
                  <a:tcPr marL="64162" marR="64162" marT="32082" marB="32082" anchor="ctr"/>
                </a:tc>
              </a:tr>
            </a:tbl>
          </a:graphicData>
        </a:graphic>
      </p:graphicFrame>
      <p:sp>
        <p:nvSpPr>
          <p:cNvPr id="4" name="TextBox 3"/>
          <p:cNvSpPr txBox="1"/>
          <p:nvPr/>
        </p:nvSpPr>
        <p:spPr>
          <a:xfrm>
            <a:off x="6958100" y="698553"/>
            <a:ext cx="5412261" cy="369332"/>
          </a:xfrm>
          <a:prstGeom prst="rect">
            <a:avLst/>
          </a:prstGeom>
          <a:noFill/>
        </p:spPr>
        <p:txBody>
          <a:bodyPr wrap="square" rtlCol="0">
            <a:spAutoFit/>
          </a:bodyPr>
          <a:lstStyle/>
          <a:p>
            <a:r>
              <a:rPr lang="en-US" dirty="0" smtClean="0">
                <a:solidFill>
                  <a:schemeClr val="bg1"/>
                </a:solidFill>
              </a:rPr>
              <a:t>Before Custom Script Extension is installed</a:t>
            </a:r>
            <a:endParaRPr lang="en-US" dirty="0">
              <a:solidFill>
                <a:schemeClr val="bg1"/>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97534246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431734"/>
            <a:ext cx="10086517" cy="917575"/>
          </a:xfrm>
          <a:prstGeom prst="rect">
            <a:avLst/>
          </a:prstGeom>
        </p:spPr>
        <p:txBody>
          <a:bodyPr/>
          <a:lstStyle/>
          <a:p>
            <a:r>
              <a:rPr lang="en-US" dirty="0" smtClean="0"/>
              <a:t>Demo: Virtual Network Point-to-Site Connection</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41009050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64105564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9610940"/>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81978785"/>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3169970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5400" b="1" dirty="0" smtClean="0">
                <a:solidFill>
                  <a:schemeClr val="accent6">
                    <a:lumMod val="60000"/>
                    <a:lumOff val="40000"/>
                  </a:schemeClr>
                </a:solidFill>
              </a:rPr>
              <a:t>Announcing </a:t>
            </a:r>
            <a:r>
              <a:rPr lang="en-US" sz="5400" dirty="0">
                <a:solidFill>
                  <a:schemeClr val="accent6">
                    <a:lumMod val="60000"/>
                    <a:lumOff val="40000"/>
                  </a:schemeClr>
                </a:solidFill>
              </a:rPr>
              <a:t>-</a:t>
            </a:r>
            <a:r>
              <a:rPr lang="en-US" sz="5400" dirty="0" smtClean="0">
                <a:solidFill>
                  <a:schemeClr val="tx1"/>
                </a:solidFill>
              </a:rPr>
              <a:t>               now on Azure </a:t>
            </a:r>
            <a:endParaRPr lang="en-US" sz="5400" dirty="0">
              <a:solidFill>
                <a:schemeClr val="tx1"/>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4376032" y="402276"/>
            <a:ext cx="1923666" cy="620682"/>
          </a:xfrm>
          <a:prstGeom prst="rect">
            <a:avLst/>
          </a:prstGeom>
        </p:spPr>
      </p:pic>
      <p:pic>
        <p:nvPicPr>
          <p:cNvPr id="3" name="Picture 2"/>
          <p:cNvPicPr>
            <a:picLocks noChangeAspect="1"/>
          </p:cNvPicPr>
          <p:nvPr/>
        </p:nvPicPr>
        <p:blipFill>
          <a:blip r:embed="rId4"/>
          <a:stretch>
            <a:fillRect/>
          </a:stretch>
        </p:blipFill>
        <p:spPr>
          <a:xfrm>
            <a:off x="1404258" y="1407522"/>
            <a:ext cx="8239616" cy="514976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13796432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43181" y="66727"/>
            <a:ext cx="9976363" cy="917575"/>
          </a:xfrm>
        </p:spPr>
        <p:txBody>
          <a:bodyPr/>
          <a:lstStyle/>
          <a:p>
            <a:r>
              <a:rPr lang="en-US" dirty="0" smtClean="0"/>
              <a:t>Why VMs</a:t>
            </a:r>
            <a:endParaRPr lang="en-US" dirty="0"/>
          </a:p>
        </p:txBody>
      </p:sp>
      <p:pic>
        <p:nvPicPr>
          <p:cNvPr id="3074" name="Picture 2" descr="ChoicesDiagram"/>
          <p:cNvPicPr>
            <a:picLocks noChangeAspect="1" noChangeArrowheads="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34695" y="0"/>
            <a:ext cx="10864807" cy="5644055"/>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4" name="Rectangle 3"/>
          <p:cNvSpPr/>
          <p:nvPr/>
        </p:nvSpPr>
        <p:spPr>
          <a:xfrm>
            <a:off x="2270236" y="5751474"/>
            <a:ext cx="9837682" cy="369332"/>
          </a:xfrm>
          <a:prstGeom prst="rect">
            <a:avLst/>
          </a:prstGeom>
        </p:spPr>
        <p:txBody>
          <a:bodyPr wrap="square">
            <a:spAutoFit/>
          </a:bodyPr>
          <a:lstStyle/>
          <a:p>
            <a:r>
              <a:rPr lang="en-US" dirty="0">
                <a:hlinkClick r:id="rId3"/>
              </a:rPr>
              <a:t>https://azure.microsoft.com/en-us/documentation/articles/choose-web-site-cloud-service-vm</a:t>
            </a:r>
            <a:r>
              <a:rPr lang="en-US" dirty="0" smtClean="0">
                <a:hlinkClick r:id="rId3"/>
              </a:rPr>
              <a:t>/</a:t>
            </a:r>
            <a:r>
              <a:rPr lang="en-US" dirty="0" smtClean="0"/>
              <a:t> </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895505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528917021"/>
      </p:ext>
    </p:extLst>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smtClean="0"/>
              <a:t>Sizes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93516673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 xmlns:thm15="http://schemas.microsoft.com/office/thememl/2012/main" xmlns:a="http://schemas.openxmlformats.org/drawingml/2006/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xmlns:a="http://schemas.openxmlformats.org/drawingml/2006/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metadata/properties"/>
    <ds:schemaRef ds:uri="http://purl.org/dc/elements/1.1/"/>
    <ds:schemaRef ds:uri="http://purl.org/dc/term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fee586e5-3c92-48eb-9898-42915e590ad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5932</TotalTime>
  <Words>3416</Words>
  <Application>Microsoft Macintosh PowerPoint</Application>
  <PresentationFormat>Custom</PresentationFormat>
  <Paragraphs>432</Paragraphs>
  <Slides>30</Slides>
  <Notes>24</Notes>
  <HiddenSlides>0</HiddenSlides>
  <MMClips>0</MMClips>
  <ScaleCrop>false</ScaleCrop>
  <HeadingPairs>
    <vt:vector size="4" baseType="variant">
      <vt:variant>
        <vt:lpstr>Design Template</vt:lpstr>
      </vt:variant>
      <vt:variant>
        <vt:i4>8</vt:i4>
      </vt:variant>
      <vt:variant>
        <vt:lpstr>Slide Titles</vt:lpstr>
      </vt:variant>
      <vt:variant>
        <vt:i4>30</vt:i4>
      </vt:variant>
    </vt:vector>
  </HeadingPairs>
  <TitlesOfParts>
    <vt:vector size="38" baseType="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Azure IaaS Intro to VMs and Virtual Networks</vt:lpstr>
      <vt:lpstr>Agenda</vt:lpstr>
      <vt:lpstr>Virtual Machines</vt:lpstr>
      <vt:lpstr>Azure Virtual Machines</vt:lpstr>
      <vt:lpstr>Announcing -               now on Azure </vt:lpstr>
      <vt:lpstr>Why VMs</vt:lpstr>
      <vt:lpstr>Provisioning VM</vt:lpstr>
      <vt:lpstr>VM Gallery</vt:lpstr>
      <vt:lpstr>Virtual Machine Sizes</vt:lpstr>
      <vt:lpstr>Scale-up options</vt:lpstr>
      <vt:lpstr>Slide 11</vt:lpstr>
      <vt:lpstr>Demo: Managing VMs using Azure portal</vt:lpstr>
      <vt:lpstr>Slide 13</vt:lpstr>
      <vt:lpstr>Virtual Networks</vt:lpstr>
      <vt:lpstr>Azure Virtual Networks</vt:lpstr>
      <vt:lpstr>Virtual Network Scenarios</vt:lpstr>
      <vt:lpstr>Cross-premises Connectivity</vt:lpstr>
      <vt:lpstr>Virtual Machine Availability</vt:lpstr>
      <vt:lpstr>Meaning of 9’s</vt:lpstr>
      <vt:lpstr>Meaning of 9’s</vt:lpstr>
      <vt:lpstr>Service Level Agreements </vt:lpstr>
      <vt:lpstr>Image Mobility</vt:lpstr>
      <vt:lpstr>VM Extensions</vt:lpstr>
      <vt:lpstr>Demo: Add an extension to a VM instance</vt:lpstr>
      <vt:lpstr>VM Extensions</vt:lpstr>
      <vt:lpstr>VM Extensions</vt:lpstr>
      <vt:lpstr>Azure Files vs Disks</vt:lpstr>
      <vt:lpstr>Demo: Virtual Network Point-to-Site Connection</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Santosh Hari</dc:creator>
  <cp:lastModifiedBy>Santosh</cp:lastModifiedBy>
  <cp:revision>77</cp:revision>
  <cp:lastPrinted>2014-03-26T17:46:13Z</cp:lastPrinted>
  <dcterms:created xsi:type="dcterms:W3CDTF">2016-04-18T15:07:11Z</dcterms:created>
  <dcterms:modified xsi:type="dcterms:W3CDTF">2016-04-18T15:07:36Z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